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Lst>
  <p:notesMasterIdLst>
    <p:notesMasterId r:id="rId17"/>
  </p:notesMasterIdLst>
  <p:handoutMasterIdLst>
    <p:handoutMasterId r:id="rId18"/>
  </p:handoutMasterIdLst>
  <p:sldIdLst>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536" userDrawn="1">
          <p15:clr>
            <a:srgbClr val="A4A3A4"/>
          </p15:clr>
        </p15:guide>
        <p15:guide id="2" pos="3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420" autoAdjust="0"/>
    <p:restoredTop sz="51641" autoAdjust="0"/>
  </p:normalViewPr>
  <p:slideViewPr>
    <p:cSldViewPr snapToGrid="0">
      <p:cViewPr varScale="1">
        <p:scale>
          <a:sx n="81" d="100"/>
          <a:sy n="81" d="100"/>
        </p:scale>
        <p:origin x="413" y="6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1901" y="3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1106488" y="696913"/>
            <a:ext cx="46482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(QMS File Number) </a:t>
            </a:r>
            <a:r>
              <a:rPr lang="en-US" dirty="0" smtClean="0">
                <a:latin typeface="Times New Roman" pitchFamily="18" charset="0"/>
                <a:ea typeface="ＭＳ Ｐゴシック" pitchFamily="34" charset="-128"/>
              </a:rPr>
              <a:t>Original Author: (Name)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(MM/DD/YYYY);  POC (Name), AFS-850 (Position), Office (NNN-NNN-NNNN); revised by (Name) (MM/DD/YYYY)</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(Insert Title Here)</a:t>
            </a:r>
          </a:p>
          <a:p>
            <a:pPr eaLnBrk="1" hangingPunct="1"/>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28D97-76D4-404E-88D4-AA1CD973A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53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r>
              <a:rPr lang="en-US" dirty="0" smtClean="0"/>
              <a:t>The flight rules (14 CFR 91 and 14 CFR 107) require the Remote Pilot in Command (RPIC), the person manipulating the controls AND any visual observer (VO) to </a:t>
            </a:r>
            <a:r>
              <a:rPr lang="en-US" b="1" u="sng" dirty="0" smtClean="0"/>
              <a:t>all</a:t>
            </a:r>
            <a:r>
              <a:rPr lang="en-US" dirty="0" smtClean="0"/>
              <a:t> be in a position where they each are able to see the drone at all times during the flight, even if the VO is the one looking at the drone at a particular time.  This mean </a:t>
            </a:r>
            <a:r>
              <a:rPr lang="en-US" b="1" dirty="0" smtClean="0"/>
              <a:t>each one of them</a:t>
            </a:r>
            <a:r>
              <a:rPr lang="en-US" dirty="0" smtClean="0"/>
              <a:t> must be able to look up and see the drone during the entire flight even if another person is the one looking at the drone and surrounding airspace.  If using First Person View, the Remote Pilot or person manipulating the controls must be able to take the goggles off, look up, and immediately see the drone and surrounding airspace. A common situation could be a drone pilot screen watching, looking for a good camera angle, while a VO or two are scanning the airspace and operating area for any unexpected hazards. If a VO detects a potential threat, they alert the operator and the operator must be able to immediately look up, see the drone and surrounding airspace, and take appropriate action.</a:t>
            </a:r>
          </a:p>
          <a:p>
            <a:endParaRPr lang="en-US" dirty="0"/>
          </a:p>
          <a:p>
            <a:r>
              <a:rPr lang="en-US" dirty="0" smtClean="0"/>
              <a:t>The glass structure on the right is an example where it would be </a:t>
            </a:r>
            <a:r>
              <a:rPr lang="en-US" i="1" dirty="0" smtClean="0"/>
              <a:t>possible</a:t>
            </a:r>
            <a:r>
              <a:rPr lang="en-US" dirty="0" smtClean="0"/>
              <a:t> for a Remote Pilot to be inside a structure, yet be able to look up and see the drone at all times during the flight. However, most structures do not offer this amount of visibility, so a waiver or exemption would have to be obtained in those cases. </a:t>
            </a:r>
          </a:p>
          <a:p>
            <a:endParaRPr lang="en-US" dirty="0"/>
          </a:p>
          <a:p>
            <a:r>
              <a:rPr lang="en-US" dirty="0" smtClean="0"/>
              <a:t>“See and Avoid” is a foundational principle of the National Airspace System. Each pilot must be able to see the other pilot and get out of each other’s way, at all times during the flight.</a:t>
            </a:r>
          </a:p>
          <a:p>
            <a:endParaRPr lang="en-US" dirty="0"/>
          </a:p>
          <a:p>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3</a:t>
            </a:fld>
            <a:endParaRPr lang="en-US"/>
          </a:p>
        </p:txBody>
      </p:sp>
    </p:spTree>
    <p:extLst>
      <p:ext uri="{BB962C8B-B14F-4D97-AF65-F5344CB8AC3E}">
        <p14:creationId xmlns:p14="http://schemas.microsoft.com/office/powerpoint/2010/main" val="140997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operator on the left is inside a structure, and unable to look up and see the drone with unaided vision.  This operation needs a waiver or exemption to operate in this manner.</a:t>
            </a:r>
          </a:p>
          <a:p>
            <a:endParaRPr lang="en-US" dirty="0"/>
          </a:p>
          <a:p>
            <a:r>
              <a:rPr lang="en-US" dirty="0" smtClean="0"/>
              <a:t>The operator on the right is not able to see enough of the surrounding airspace to allow time to detect and react to the low flying helicopter in this picture</a:t>
            </a:r>
            <a:r>
              <a:rPr lang="en-US" b="1" dirty="0" smtClean="0"/>
              <a:t>.  The operator must be able to see enough of the surrounding airspace at all times during the flight, to ensure the drone doesn’t become a hazard to other aircraft or persons and property on the ground.</a:t>
            </a:r>
            <a:r>
              <a:rPr lang="en-US" dirty="0" smtClean="0"/>
              <a:t> Since helicopters, ultralights, parasails, and agricultural aircraft can operate from the surface and up, vigilance must be maintained by the Remote Pilot to see them from the surface and up, and see them far enough out to safely react and maneuver out of their way.</a:t>
            </a:r>
          </a:p>
          <a:p>
            <a:endParaRPr lang="en-US" dirty="0"/>
          </a:p>
          <a:p>
            <a:r>
              <a:rPr lang="en-US" b="1" dirty="0" smtClean="0"/>
              <a:t>Discussion Opportunity:  </a:t>
            </a:r>
            <a:r>
              <a:rPr lang="en-US" dirty="0" smtClean="0"/>
              <a:t>How might the operator on the right modify their operation to minimize risk of a collision?  What could the operator do to make their drone more visible to manned traffic?  What height should the drone operator stay under to minimize risk of a collision if they can’t see down to the horizon in all directions? Can a waiver be obtained to do this operation? How does one go about obtaining a waiver?</a:t>
            </a:r>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4</a:t>
            </a:fld>
            <a:endParaRPr lang="en-US"/>
          </a:p>
        </p:txBody>
      </p:sp>
    </p:spTree>
    <p:extLst>
      <p:ext uri="{BB962C8B-B14F-4D97-AF65-F5344CB8AC3E}">
        <p14:creationId xmlns:p14="http://schemas.microsoft.com/office/powerpoint/2010/main" val="38099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06850"/>
          </a:xfrm>
        </p:spPr>
        <p:txBody>
          <a:bodyPr/>
          <a:lstStyle/>
          <a:p>
            <a:r>
              <a:rPr lang="en-US" dirty="0" smtClean="0"/>
              <a:t>The remote pilot must always be in a position to look up and see the drone at all times during the flight, even if a visual observer is used.  The Remote Pilot always has ultimate responsibility for seeing and avoiding other aircraft, and keeping the drone from becoming a hazard to persons and property in the air and on the ground.  Many are confused between “exercising” the ability in (b) with “be able to” in (a).  This means that although a VO may be performing the observer duties, paragraph (a) requires that the RPIC and the person manipulating the controls must still be able to look up and see the drone immediately.</a:t>
            </a:r>
          </a:p>
          <a:p>
            <a:endParaRPr lang="en-US" dirty="0"/>
          </a:p>
          <a:p>
            <a:r>
              <a:rPr lang="en-US" dirty="0" smtClean="0"/>
              <a:t>The responsibility for seeing and avoiding other aircraft and not being a hazard to others also applies to 14 CFR Part 91 operations (44807 exemptions, Special Airworthiness Certificate-Experimental Category, and Public Aircraft).</a:t>
            </a:r>
          </a:p>
          <a:p>
            <a:endParaRPr lang="en-US" dirty="0"/>
          </a:p>
          <a:p>
            <a:r>
              <a:rPr lang="en-US" dirty="0" smtClean="0"/>
              <a:t>Another consideration often missed when operating the drone at some distance away from the Ground Control Station is a failure to consider the risk to persons and property on the ground if the RPIC can’t see the entire area. Most drones have a limited field of view, which means screen watchers won’t see anything that’s not in the field of view of the on-board camera. How will the operator “see and avoid” persons and property in the air (in all 360 degrees) and on the ground if the drone, the surrounding airspace, and the ground under the drone are out of their sight?</a:t>
            </a:r>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5</a:t>
            </a:fld>
            <a:endParaRPr lang="en-US"/>
          </a:p>
        </p:txBody>
      </p:sp>
    </p:spTree>
    <p:extLst>
      <p:ext uri="{BB962C8B-B14F-4D97-AF65-F5344CB8AC3E}">
        <p14:creationId xmlns:p14="http://schemas.microsoft.com/office/powerpoint/2010/main" val="11724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Circular 90-48D has some great information about collision avoidance. Although it was originally written for manned aviators, the principles and techniques and statistics are just as valid for drone pilots.  A significant finding from empirical studies show that it takes </a:t>
            </a:r>
            <a:r>
              <a:rPr lang="en-US" i="1" dirty="0" smtClean="0"/>
              <a:t>a minimum </a:t>
            </a:r>
            <a:r>
              <a:rPr lang="en-US" dirty="0" smtClean="0"/>
              <a:t>of 12.5 seconds (more if distracted) for a pilot to detect another aircraft, decide it’s a threat, and decide what to do.  It takes even longer if the pilot is distracted or focused elsewhere.</a:t>
            </a:r>
          </a:p>
          <a:p>
            <a:endParaRPr lang="en-US" dirty="0"/>
          </a:p>
          <a:p>
            <a:r>
              <a:rPr lang="en-US" dirty="0" smtClean="0"/>
              <a:t>For example, a low level helicopter flying </a:t>
            </a:r>
            <a:r>
              <a:rPr lang="en-US" dirty="0"/>
              <a:t>at 100 Knots </a:t>
            </a:r>
            <a:r>
              <a:rPr lang="en-US" dirty="0" smtClean="0"/>
              <a:t>(115 mph) ground speed covers roughly 56 yards a second over the ground. Many modern helicopters and ag aircraft fly faster than 100 Knots, so the they cover even more yards per second than this example.  Using 12.5 seconds as the average reaction time, we can expect that aircraft to cover </a:t>
            </a:r>
            <a:r>
              <a:rPr lang="en-US" smtClean="0"/>
              <a:t>700 yards </a:t>
            </a:r>
            <a:r>
              <a:rPr lang="en-US" dirty="0" smtClean="0"/>
              <a:t>(almost ½ mile) before the drone pilot reacts to the helicopter’s presence. The reaction distance is even farther the faster it travels or if the drone pilot is distracted (screen watching?).  </a:t>
            </a:r>
          </a:p>
          <a:p>
            <a:endParaRPr lang="en-US" dirty="0"/>
          </a:p>
          <a:p>
            <a:r>
              <a:rPr lang="en-US" b="1" dirty="0" smtClean="0"/>
              <a:t>Discussion Opportunity:  </a:t>
            </a:r>
            <a:r>
              <a:rPr lang="en-US" dirty="0" smtClean="0"/>
              <a:t>When you operate, do you see at least ½ mile in all directions down to the horizon? Are you screen watching, or constantly scanning the airspace in all directions? If not, there’s an increased risk of a collision.</a:t>
            </a:r>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6</a:t>
            </a:fld>
            <a:endParaRPr lang="en-US"/>
          </a:p>
        </p:txBody>
      </p:sp>
    </p:spTree>
    <p:extLst>
      <p:ext uri="{BB962C8B-B14F-4D97-AF65-F5344CB8AC3E}">
        <p14:creationId xmlns:p14="http://schemas.microsoft.com/office/powerpoint/2010/main" val="151946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743450"/>
          </a:xfrm>
        </p:spPr>
        <p:txBody>
          <a:bodyPr/>
          <a:lstStyle/>
          <a:p>
            <a:r>
              <a:rPr lang="en-US" dirty="0" smtClean="0"/>
              <a:t>Current technology has not yet evolved to a point where manned and unmanned aircraft are able to detect and avoid each other automatically.  Automated Dependent Surveillance-Broadcast Out (ADS-B Out) information found on many manned aircraft is not a reliable data source for a drone pilot’s situational awareness for a few reasons: 1) not all manned aircraft are required to equip with it, 2) the signal is not reliable below 2500’ AGL, 3) signals are transmitted over great distances and can result in numerous targets that are not in the area of concern and 4) signals are generally line-of-sight, which means they can be interfered with or blocked by infrastructure or terrain  Small UAS are not yet equipped with on-board detection systems.  A low level traffic management system has not yet been developed and not deployed that can reliably track both participating and non-participating traffic.  Communicating on manned aviation radios is also not reliable from the ground and is expressly prohibited by the FCC for most drone operations.</a:t>
            </a:r>
          </a:p>
          <a:p>
            <a:endParaRPr lang="en-US" dirty="0"/>
          </a:p>
          <a:p>
            <a:r>
              <a:rPr lang="en-US" dirty="0" smtClean="0"/>
              <a:t>This means that until technology evolves, we have to maintain vigilance with our own eyesight to “see and avoid”.  </a:t>
            </a:r>
            <a:r>
              <a:rPr lang="en-US" b="1" dirty="0" smtClean="0"/>
              <a:t>Most drone pilots who experience collisions or near misses with manned traffic often comment at the unexpected speed and direction of flight of the manned traffic.  Many say they didn’t hear the other aircraft, or thought the sound was coming from a different direction than where the manned aircraft overflew them.</a:t>
            </a:r>
          </a:p>
          <a:p>
            <a:endParaRPr lang="en-US" dirty="0"/>
          </a:p>
          <a:p>
            <a:r>
              <a:rPr lang="en-US" dirty="0" smtClean="0"/>
              <a:t>Are you flying in an area that may experience a higher amount of low altitude traffic such as power lines, pipelines, military training routes, hospital helipads, military operating areas, or agricultural spraying operations, or even ultralight or parasailing?  If so, consider those risks and have a plan for vigilance even if not in a high traffic area. </a:t>
            </a:r>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7</a:t>
            </a:fld>
            <a:endParaRPr lang="en-US"/>
          </a:p>
        </p:txBody>
      </p:sp>
    </p:spTree>
    <p:extLst>
      <p:ext uri="{BB962C8B-B14F-4D97-AF65-F5344CB8AC3E}">
        <p14:creationId xmlns:p14="http://schemas.microsoft.com/office/powerpoint/2010/main" val="140849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r>
              <a:rPr lang="en-US" dirty="0" smtClean="0"/>
              <a:t>Many pilots are often surprised to learn that visual illusions often mislead the actual vs perceived location and relative position of the drone and the manned aircraft.  Studies of experienced Air Traffic Controllers showed they often misjudged the altitude, the distance and relative position of a drone and a test manned aircraft. If experienced Air Traffic Controllers are susceptible to this misinterpretation, aren’t we?  Other studies showed that both drone pilots and manned pilots often thought a drone was </a:t>
            </a:r>
            <a:r>
              <a:rPr lang="en-US" i="1" dirty="0" smtClean="0"/>
              <a:t>above</a:t>
            </a:r>
            <a:r>
              <a:rPr lang="en-US" dirty="0" smtClean="0"/>
              <a:t> a manned aircraft or </a:t>
            </a:r>
            <a:r>
              <a:rPr lang="en-US" i="1" dirty="0" smtClean="0"/>
              <a:t>east</a:t>
            </a:r>
            <a:r>
              <a:rPr lang="en-US" dirty="0" smtClean="0"/>
              <a:t> of a manned aircraft for example, when in fact it was </a:t>
            </a:r>
            <a:r>
              <a:rPr lang="en-US" i="1" dirty="0" smtClean="0"/>
              <a:t>below</a:t>
            </a:r>
            <a:r>
              <a:rPr lang="en-US" dirty="0" smtClean="0"/>
              <a:t> or to the </a:t>
            </a:r>
            <a:r>
              <a:rPr lang="en-US" i="1" dirty="0" smtClean="0"/>
              <a:t>west</a:t>
            </a:r>
            <a:r>
              <a:rPr lang="en-US" dirty="0" smtClean="0"/>
              <a:t>.  The small size of a UAS makes it very difficult to judge relative position, especially when silhouetted against a background that blends in with the drone. Manned pilots flying low level are looking for large birds or wires, not drones.  </a:t>
            </a:r>
          </a:p>
          <a:p>
            <a:endParaRPr lang="en-US" dirty="0"/>
          </a:p>
          <a:p>
            <a:r>
              <a:rPr lang="en-US" b="1" dirty="0" smtClean="0"/>
              <a:t>This operational reality makes it particularly important to make the drone stand out; make it contrast.  Consider turning on the anti-collision light, even during the day. Making it a different color to contrast with the background, terrain, or sky may also help the manned pilot see and avoid the drone, and also help the drone pilot and VO more easily see the drone.</a:t>
            </a:r>
          </a:p>
          <a:p>
            <a:endParaRPr lang="en-US" dirty="0"/>
          </a:p>
          <a:p>
            <a:r>
              <a:rPr lang="en-US" dirty="0" smtClean="0"/>
              <a:t>Get your head up and spend more time scanning the airspace. If you are going to be doing a lot of screen watching, get multiple VOs and have a communication plan using agreed upon terminology to reduce reaction time.  Practice “actions on contact” with them.  Pick a spot where you can see a long way down to the horizon in all directions, or significantly curtail your altitude to decrease the likelihood of encountering a manned aircraft.</a:t>
            </a:r>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8</a:t>
            </a:fld>
            <a:endParaRPr lang="en-US"/>
          </a:p>
        </p:txBody>
      </p:sp>
    </p:spTree>
    <p:extLst>
      <p:ext uri="{BB962C8B-B14F-4D97-AF65-F5344CB8AC3E}">
        <p14:creationId xmlns:p14="http://schemas.microsoft.com/office/powerpoint/2010/main" val="399877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VLOS rules are there to keep the drone from becoming a hazard to other persons and property in the air and on the ground.  To safely operate, even if using a Visual Observer, the drone operator must be able to see the drone with their own eyes, with unaided vision (except for spectacles) at all times during the flight, and the surrounding airspace and operational area, so as not to be a hazard to others.</a:t>
            </a:r>
          </a:p>
          <a:p>
            <a:endParaRPr lang="en-US" dirty="0"/>
          </a:p>
          <a:p>
            <a:r>
              <a:rPr lang="en-US" dirty="0" smtClean="0"/>
              <a:t>Numerous studies (see references on next two slides) show that even when a person detects the other aircraft, they often misjudge the distance, time to intercept, altitude, and bearing from the drone to the other aircraft.  The farther away the drone is from the operator, the more likely the error.</a:t>
            </a:r>
          </a:p>
          <a:p>
            <a:endParaRPr lang="en-US" dirty="0"/>
          </a:p>
          <a:p>
            <a:r>
              <a:rPr lang="en-US" dirty="0" smtClean="0"/>
              <a:t>The drone operator must ALWAYS give way and not interfere with manned traffic.  Depending on which flight rules govern the flight (14 CFR Part 107 for sUAS flown as a civil aircraft or Part 91 for public aircraft, Special Airworthiness Certificate-Experimental Category drones, or civil drones greater than 55 pounds flown under a grant of exemption to Section 44807), all of those rules require the drone pilot to exercise diligence to “see and avoid” another aircraft or persons/property on the ground.  Exercising proper VLOS techniques assures “Seeing and Avoiding” other aircraft, which also means collision avoidance, and that’s the goal.  </a:t>
            </a:r>
            <a:endParaRPr lang="en-US" dirty="0"/>
          </a:p>
        </p:txBody>
      </p:sp>
      <p:sp>
        <p:nvSpPr>
          <p:cNvPr id="4" name="Slide Number Placeholder 3"/>
          <p:cNvSpPr>
            <a:spLocks noGrp="1"/>
          </p:cNvSpPr>
          <p:nvPr>
            <p:ph type="sldNum" sz="quarter" idx="10"/>
          </p:nvPr>
        </p:nvSpPr>
        <p:spPr/>
        <p:txBody>
          <a:bodyPr/>
          <a:lstStyle/>
          <a:p>
            <a:fld id="{4CA28D97-76D4-404E-88D4-AA1CD973AC2C}" type="slidenum">
              <a:rPr lang="en-US" smtClean="0"/>
              <a:t>9</a:t>
            </a:fld>
            <a:endParaRPr lang="en-US"/>
          </a:p>
        </p:txBody>
      </p:sp>
    </p:spTree>
    <p:extLst>
      <p:ext uri="{BB962C8B-B14F-4D97-AF65-F5344CB8AC3E}">
        <p14:creationId xmlns:p14="http://schemas.microsoft.com/office/powerpoint/2010/main" val="2835554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27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2" y="1950760"/>
            <a:ext cx="4108027" cy="1067092"/>
          </a:xfrm>
        </p:spPr>
        <p:txBody>
          <a:bodyPr/>
          <a:lstStyle>
            <a:lvl1pPr marL="0" indent="0">
              <a:buFontTx/>
              <a:buNone/>
              <a:defRPr sz="2400" baseline="0">
                <a:solidFill>
                  <a:schemeClr val="bg2"/>
                </a:solidFill>
              </a:defRPr>
            </a:lvl1pPr>
          </a:lstStyle>
          <a:p>
            <a:pPr lvl="0"/>
            <a:r>
              <a:rPr lang="en-US" noProof="0" dirty="0" smtClean="0"/>
              <a:t>July 2021 DronePro Discussion Topics</a:t>
            </a:r>
          </a:p>
        </p:txBody>
      </p:sp>
      <p:sp>
        <p:nvSpPr>
          <p:cNvPr id="63515" name="Text Box 1051"/>
          <p:cNvSpPr txBox="1">
            <a:spLocks noChangeArrowheads="1"/>
          </p:cNvSpPr>
          <p:nvPr userDrawn="1"/>
        </p:nvSpPr>
        <p:spPr bwMode="auto">
          <a:xfrm>
            <a:off x="270887" y="3393864"/>
            <a:ext cx="4059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200" dirty="0">
                <a:solidFill>
                  <a:srgbClr val="1D2F68"/>
                </a:solidFill>
              </a:rPr>
              <a:t>Presented to:</a:t>
            </a:r>
          </a:p>
          <a:p>
            <a:pPr>
              <a:buFontTx/>
              <a:buNone/>
            </a:pPr>
            <a:r>
              <a:rPr lang="en-US" sz="1200" dirty="0">
                <a:solidFill>
                  <a:srgbClr val="1D2F68"/>
                </a:solidFill>
              </a:rPr>
              <a:t>By:</a:t>
            </a:r>
          </a:p>
          <a:p>
            <a:pPr>
              <a:buFontTx/>
              <a:buNone/>
            </a:pPr>
            <a:r>
              <a:rPr lang="en-US" sz="12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227476" y="5399041"/>
            <a:ext cx="3988924"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400" dirty="0" smtClean="0"/>
              <a:t>Produced</a:t>
            </a:r>
            <a:r>
              <a:rPr lang="en-US" sz="1400" baseline="0" dirty="0" smtClean="0"/>
              <a:t> by (</a:t>
            </a:r>
            <a:r>
              <a:rPr lang="en-US" sz="1400" i="0" baseline="0" dirty="0" smtClean="0"/>
              <a:t>Insert credit in master view </a:t>
            </a:r>
            <a:br>
              <a:rPr lang="en-US" sz="1400" i="0" baseline="0" dirty="0" smtClean="0"/>
            </a:br>
            <a:r>
              <a:rPr lang="en-US" sz="1400" i="0" baseline="0" dirty="0" smtClean="0"/>
              <a:t>here i.e. Joe Rep, Orlando Reps, etc.)</a:t>
            </a:r>
          </a:p>
        </p:txBody>
      </p:sp>
      <p:grpSp>
        <p:nvGrpSpPr>
          <p:cNvPr id="15" name="Group 14"/>
          <p:cNvGrpSpPr/>
          <p:nvPr userDrawn="1"/>
        </p:nvGrpSpPr>
        <p:grpSpPr>
          <a:xfrm>
            <a:off x="6127424" y="532897"/>
            <a:ext cx="2831504" cy="912065"/>
            <a:chOff x="8679639" y="504555"/>
            <a:chExt cx="3396406" cy="1138511"/>
          </a:xfrm>
        </p:grpSpPr>
        <p:sp>
          <p:nvSpPr>
            <p:cNvPr id="16" name="Text Box 1071"/>
            <p:cNvSpPr txBox="1">
              <a:spLocks noChangeArrowheads="1"/>
            </p:cNvSpPr>
            <p:nvPr userDrawn="1"/>
          </p:nvSpPr>
          <p:spPr bwMode="ltGray">
            <a:xfrm>
              <a:off x="10244528" y="939997"/>
              <a:ext cx="1831517" cy="70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smtClean="0">
                  <a:solidFill>
                    <a:srgbClr val="1D2F68"/>
                  </a:solidFill>
                </a:rPr>
                <a:t>FAA</a:t>
              </a:r>
            </a:p>
            <a:p>
              <a:pPr>
                <a:lnSpc>
                  <a:spcPct val="85000"/>
                </a:lnSpc>
                <a:spcBef>
                  <a:spcPct val="0"/>
                </a:spcBef>
                <a:buFontTx/>
                <a:buNone/>
              </a:pPr>
              <a:r>
                <a:rPr lang="en-US" sz="1800" b="1" dirty="0" smtClean="0">
                  <a:solidFill>
                    <a:srgbClr val="1D2F68"/>
                  </a:solidFill>
                </a:rPr>
                <a:t>Safety</a:t>
              </a:r>
              <a:r>
                <a:rPr lang="en-US" sz="1800" b="1" baseline="0" dirty="0" smtClean="0">
                  <a:solidFill>
                    <a:srgbClr val="1D2F68"/>
                  </a:solidFill>
                </a:rPr>
                <a:t> </a:t>
              </a:r>
              <a:r>
                <a:rPr lang="en-US" sz="1800" b="1" dirty="0" smtClean="0">
                  <a:solidFill>
                    <a:srgbClr val="1D2F68"/>
                  </a:solidFill>
                </a:rPr>
                <a:t>Team</a:t>
              </a:r>
              <a:endParaRPr lang="en-US" sz="1800" b="1" dirty="0">
                <a:solidFill>
                  <a:srgbClr val="1D2F68"/>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9639" y="504555"/>
              <a:ext cx="1278096" cy="1040140"/>
            </a:xfrm>
            <a:prstGeom prst="rect">
              <a:avLst/>
            </a:prstGeom>
          </p:spPr>
        </p:pic>
      </p:grpSp>
      <p:pic>
        <p:nvPicPr>
          <p:cNvPr id="13" name="Picture 2" descr="Free PNG Drone Clip Art Download - PinClipar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38679" y="2496389"/>
            <a:ext cx="4670262" cy="3269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7"/>
            <a:ext cx="3948113"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7"/>
            <a:ext cx="3949700"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userDrawn="1"/>
        </p:nvGrpSpPr>
        <p:grpSpPr>
          <a:xfrm>
            <a:off x="5759777" y="6183337"/>
            <a:ext cx="2101652" cy="549424"/>
            <a:chOff x="7125809" y="6200972"/>
            <a:chExt cx="2405394" cy="549424"/>
          </a:xfrm>
        </p:grpSpPr>
        <p:sp>
          <p:nvSpPr>
            <p:cNvPr id="23"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smtClean="0">
                <a:solidFill>
                  <a:schemeClr val="bg1"/>
                </a:solidFill>
              </a:endParaRPr>
            </a:p>
            <a:p>
              <a:pPr>
                <a:lnSpc>
                  <a:spcPct val="85000"/>
                </a:lnSpc>
                <a:spcBef>
                  <a:spcPct val="0"/>
                </a:spcBef>
                <a:buFontTx/>
                <a:buNone/>
              </a:pPr>
              <a:r>
                <a:rPr lang="en-US" sz="1200" b="1" dirty="0" smtClean="0">
                  <a:solidFill>
                    <a:schemeClr val="bg1"/>
                  </a:solidFill>
                </a:rPr>
                <a:t>FAA</a:t>
              </a:r>
              <a:r>
                <a:rPr lang="en-US" sz="1200" b="1" baseline="0" dirty="0" smtClean="0">
                  <a:solidFill>
                    <a:schemeClr val="bg1"/>
                  </a:solidFill>
                </a:rPr>
                <a:t> </a:t>
              </a:r>
              <a:r>
                <a:rPr lang="en-US" sz="1200" b="1" dirty="0" smtClean="0">
                  <a:solidFill>
                    <a:schemeClr val="bg1"/>
                  </a:solidFill>
                </a:rPr>
                <a:t>Safety</a:t>
              </a:r>
              <a:r>
                <a:rPr lang="en-US" sz="1200" b="1" baseline="0" dirty="0" smtClean="0">
                  <a:solidFill>
                    <a:schemeClr val="bg1"/>
                  </a:solidFill>
                </a:rPr>
                <a:t> Team</a:t>
              </a:r>
              <a:endParaRPr lang="en-US" sz="1200" b="1" dirty="0">
                <a:solidFill>
                  <a:schemeClr val="bg1"/>
                </a:solidFill>
              </a:endParaRPr>
            </a:p>
          </p:txBody>
        </p:sp>
        <p:pic>
          <p:nvPicPr>
            <p:cNvPr id="24" name="Picture 2" descr="C:\Users\awp204js\Documents\FAASTeam\FAAST Logos\FAAST Logo 1.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noFill/>
          <a:ln w="9525">
            <a:noFill/>
            <a:miter lim="800000"/>
            <a:headEnd/>
            <a:tailEnd/>
          </a:ln>
          <a:effectLs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grpSp>
        <p:nvGrpSpPr>
          <p:cNvPr id="13" name="Group 12"/>
          <p:cNvGrpSpPr/>
          <p:nvPr userDrawn="1"/>
        </p:nvGrpSpPr>
        <p:grpSpPr>
          <a:xfrm>
            <a:off x="5456035" y="6183337"/>
            <a:ext cx="2405394" cy="549424"/>
            <a:chOff x="7125809" y="6200972"/>
            <a:chExt cx="2405394" cy="549424"/>
          </a:xfrm>
        </p:grpSpPr>
        <p:sp>
          <p:nvSpPr>
            <p:cNvPr id="14"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smtClean="0">
                <a:solidFill>
                  <a:schemeClr val="bg1"/>
                </a:solidFill>
              </a:endParaRPr>
            </a:p>
            <a:p>
              <a:pPr>
                <a:lnSpc>
                  <a:spcPct val="85000"/>
                </a:lnSpc>
                <a:spcBef>
                  <a:spcPct val="0"/>
                </a:spcBef>
                <a:buFontTx/>
                <a:buNone/>
              </a:pPr>
              <a:r>
                <a:rPr lang="en-US" sz="1200" b="1" dirty="0" smtClean="0">
                  <a:solidFill>
                    <a:schemeClr val="bg1"/>
                  </a:solidFill>
                </a:rPr>
                <a:t>FAA</a:t>
              </a:r>
              <a:r>
                <a:rPr lang="en-US" sz="1200" b="1" baseline="0" dirty="0" smtClean="0">
                  <a:solidFill>
                    <a:schemeClr val="bg1"/>
                  </a:solidFill>
                </a:rPr>
                <a:t> </a:t>
              </a:r>
              <a:r>
                <a:rPr lang="en-US" sz="1200" b="1" dirty="0" smtClean="0">
                  <a:solidFill>
                    <a:schemeClr val="bg1"/>
                  </a:solidFill>
                </a:rPr>
                <a:t>Safety</a:t>
              </a:r>
              <a:r>
                <a:rPr lang="en-US" sz="1200" b="1" baseline="0" dirty="0" smtClean="0">
                  <a:solidFill>
                    <a:schemeClr val="bg1"/>
                  </a:solidFill>
                </a:rPr>
                <a:t> Team</a:t>
              </a:r>
              <a:endParaRPr lang="en-US" sz="1200" b="1" dirty="0">
                <a:solidFill>
                  <a:schemeClr val="bg1"/>
                </a:solidFill>
              </a:endParaRPr>
            </a:p>
          </p:txBody>
        </p:sp>
        <p:pic>
          <p:nvPicPr>
            <p:cNvPr id="15" name="Picture 2" descr="C:\Users\awp204js\Documents\FAASTeam\FAAST Logos\FAAST Logo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ommons.erau.edu/ijaaa/vol6/iss5/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30652" y="472760"/>
            <a:ext cx="3705202" cy="1046559"/>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230650" y="1957602"/>
            <a:ext cx="7744425" cy="1067092"/>
          </a:xfrm>
        </p:spPr>
        <p:txBody>
          <a:bodyPr/>
          <a:lstStyle/>
          <a:p>
            <a:pPr defTabSz="685800" fontAlgn="auto" hangingPunct="0">
              <a:spcBef>
                <a:spcPts val="0"/>
              </a:spcBef>
              <a:spcAft>
                <a:spcPts val="0"/>
              </a:spcAft>
            </a:pPr>
            <a:r>
              <a:rPr lang="en-US" dirty="0">
                <a:solidFill>
                  <a:srgbClr val="000000"/>
                </a:solidFill>
                <a:sym typeface="Calibri"/>
              </a:rPr>
              <a:t>Visual Line of Sight (VLOS) and Collision Avoidance</a:t>
            </a:r>
          </a:p>
          <a:p>
            <a:r>
              <a:rPr lang="en-US" dirty="0" smtClean="0">
                <a:solidFill>
                  <a:schemeClr val="tx1"/>
                </a:solidFill>
              </a:rPr>
              <a:t>May 2022</a:t>
            </a:r>
            <a:endParaRPr lang="en-US" dirty="0">
              <a:solidFill>
                <a:schemeClr val="tx1"/>
              </a:solidFill>
            </a:endParaRPr>
          </a:p>
        </p:txBody>
      </p:sp>
      <p:sp>
        <p:nvSpPr>
          <p:cNvPr id="32785" name="Text Box 17"/>
          <p:cNvSpPr txBox="1">
            <a:spLocks noChangeArrowheads="1"/>
          </p:cNvSpPr>
          <p:nvPr/>
        </p:nvSpPr>
        <p:spPr bwMode="auto">
          <a:xfrm>
            <a:off x="2535460" y="3415943"/>
            <a:ext cx="25991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t>&lt;Audience&gt;</a:t>
            </a:r>
          </a:p>
        </p:txBody>
      </p:sp>
      <p:sp>
        <p:nvSpPr>
          <p:cNvPr id="32786" name="Text Box 18"/>
          <p:cNvSpPr txBox="1">
            <a:spLocks noChangeArrowheads="1"/>
          </p:cNvSpPr>
          <p:nvPr/>
        </p:nvSpPr>
        <p:spPr bwMode="auto">
          <a:xfrm>
            <a:off x="2525978" y="3700840"/>
            <a:ext cx="25991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t>&lt;Presenter&gt;</a:t>
            </a:r>
          </a:p>
        </p:txBody>
      </p:sp>
      <p:sp>
        <p:nvSpPr>
          <p:cNvPr id="32787" name="Text Box 19"/>
          <p:cNvSpPr txBox="1">
            <a:spLocks noChangeArrowheads="1"/>
          </p:cNvSpPr>
          <p:nvPr/>
        </p:nvSpPr>
        <p:spPr bwMode="auto">
          <a:xfrm>
            <a:off x="2530691" y="3978142"/>
            <a:ext cx="25991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t>&lt; &gt;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63" y="740458"/>
            <a:ext cx="8520894" cy="775647"/>
          </a:xfrm>
        </p:spPr>
        <p:txBody>
          <a:bodyPr>
            <a:normAutofit fontScale="90000"/>
          </a:bodyPr>
          <a:lstStyle/>
          <a:p>
            <a:r>
              <a:rPr lang="en-US" dirty="0" smtClean="0"/>
              <a:t>Want to Learn More?  Here are some good references</a:t>
            </a:r>
            <a:endParaRPr lang="en-US" dirty="0"/>
          </a:p>
        </p:txBody>
      </p:sp>
      <p:sp>
        <p:nvSpPr>
          <p:cNvPr id="3" name="Text Placeholder 2"/>
          <p:cNvSpPr>
            <a:spLocks noGrp="1"/>
          </p:cNvSpPr>
          <p:nvPr>
            <p:ph type="body" idx="1"/>
          </p:nvPr>
        </p:nvSpPr>
        <p:spPr>
          <a:xfrm>
            <a:off x="509463" y="1943665"/>
            <a:ext cx="7886700" cy="2601203"/>
          </a:xfrm>
        </p:spPr>
        <p:txBody>
          <a:bodyPr>
            <a:noAutofit/>
          </a:bodyPr>
          <a:lstStyle/>
          <a:p>
            <a:r>
              <a:rPr lang="en-US" sz="1800" dirty="0"/>
              <a:t>Advisory Circular 90-48D Pilot’s Role in Collision Avoidance</a:t>
            </a:r>
          </a:p>
          <a:p>
            <a:r>
              <a:rPr lang="en-US" sz="1800" dirty="0"/>
              <a:t>UAS </a:t>
            </a:r>
            <a:r>
              <a:rPr lang="en-US" sz="1800" dirty="0"/>
              <a:t>ground observer performance: Field </a:t>
            </a:r>
            <a:r>
              <a:rPr lang="en-US" sz="1800" dirty="0"/>
              <a:t>Measurements, </a:t>
            </a:r>
            <a:r>
              <a:rPr lang="en-US" sz="1500" dirty="0" err="1"/>
              <a:t>Crognale</a:t>
            </a:r>
            <a:r>
              <a:rPr lang="en-US" sz="1500" dirty="0"/>
              <a:t>, M.A. (2009). </a:t>
            </a:r>
            <a:r>
              <a:rPr lang="en-US" sz="1500" dirty="0"/>
              <a:t>DOT/FAA/AR-10/1.</a:t>
            </a:r>
            <a:endParaRPr lang="en-US" sz="1800" dirty="0"/>
          </a:p>
          <a:p>
            <a:r>
              <a:rPr lang="en-US" sz="1800" dirty="0"/>
              <a:t>Tower </a:t>
            </a:r>
            <a:r>
              <a:rPr lang="en-US" sz="1800" dirty="0"/>
              <a:t>Controllers’ Visual Detection of a Small Unmanned Aircraft </a:t>
            </a:r>
            <a:r>
              <a:rPr lang="en-US" sz="1800" dirty="0"/>
              <a:t>System, </a:t>
            </a:r>
            <a:r>
              <a:rPr lang="en-US" sz="1500" dirty="0"/>
              <a:t>Tracy </a:t>
            </a:r>
            <a:r>
              <a:rPr lang="en-US" sz="1500" dirty="0" err="1"/>
              <a:t>Lennertz</a:t>
            </a:r>
            <a:r>
              <a:rPr lang="en-US" sz="1500" dirty="0"/>
              <a:t>, Andrea L. </a:t>
            </a:r>
            <a:r>
              <a:rPr lang="en-US" sz="1500" dirty="0" err="1"/>
              <a:t>Sparko</a:t>
            </a:r>
            <a:r>
              <a:rPr lang="en-US" sz="1500" dirty="0"/>
              <a:t>, Alan Yost, Andrew Kendra, Kim </a:t>
            </a:r>
            <a:r>
              <a:rPr lang="en-US" sz="1500" dirty="0" err="1"/>
              <a:t>Cardosi</a:t>
            </a:r>
            <a:r>
              <a:rPr lang="en-US" sz="1500" dirty="0"/>
              <a:t>, &amp; Tom Sheridan November 15, 2019 DOT/FAA/TC-TBD </a:t>
            </a:r>
            <a:r>
              <a:rPr lang="en-US" sz="1500" dirty="0"/>
              <a:t>DOT-VNTSC-FAA-TBD</a:t>
            </a:r>
          </a:p>
          <a:p>
            <a:r>
              <a:rPr lang="en-US" sz="1800" dirty="0"/>
              <a:t>Moving towards Unmanned Aircraft Systems Integration into the National Airspace System: Evaluating Visual Observers’ Imminent Collision Anticipation during Day, Dusk, and Night sUAS </a:t>
            </a:r>
            <a:r>
              <a:rPr lang="en-US" sz="1800" dirty="0"/>
              <a:t>Operations, </a:t>
            </a:r>
            <a:r>
              <a:rPr lang="en-US" sz="1500" dirty="0"/>
              <a:t>Igor </a:t>
            </a:r>
            <a:r>
              <a:rPr lang="en-US" sz="1500" dirty="0" err="1"/>
              <a:t>Dolgov</a:t>
            </a:r>
            <a:r>
              <a:rPr lang="en-US" sz="1500" dirty="0"/>
              <a:t>, </a:t>
            </a:r>
            <a:r>
              <a:rPr lang="en-US" sz="1500" dirty="0"/>
              <a:t>International Journal of Aviation Sciences, Volume 1, Issue 1, </a:t>
            </a:r>
            <a:r>
              <a:rPr lang="en-US" sz="1500" dirty="0"/>
              <a:t>2016</a:t>
            </a:r>
            <a:endParaRPr lang="en-US" sz="1500" dirty="0"/>
          </a:p>
        </p:txBody>
      </p:sp>
      <p:sp>
        <p:nvSpPr>
          <p:cNvPr id="4" name="Slide Number Placeholder 3"/>
          <p:cNvSpPr>
            <a:spLocks noGrp="1"/>
          </p:cNvSpPr>
          <p:nvPr>
            <p:ph type="sldNum" sz="quarter" idx="2"/>
          </p:nvPr>
        </p:nvSpPr>
        <p:spPr/>
        <p:txBody>
          <a:bodyPr/>
          <a:lstStyle/>
          <a:p>
            <a:fld id="{86CB4B4D-7CA3-9044-876B-883B54F8677D}" type="slidenum">
              <a:rPr lang="en-US" smtClean="0"/>
              <a:t>10</a:t>
            </a:fld>
            <a:endParaRPr lang="en-US" dirty="0"/>
          </a:p>
        </p:txBody>
      </p:sp>
    </p:spTree>
    <p:extLst>
      <p:ext uri="{BB962C8B-B14F-4D97-AF65-F5344CB8AC3E}">
        <p14:creationId xmlns:p14="http://schemas.microsoft.com/office/powerpoint/2010/main" val="2492445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17" y="500623"/>
            <a:ext cx="7886700" cy="775647"/>
          </a:xfrm>
        </p:spPr>
        <p:txBody>
          <a:bodyPr/>
          <a:lstStyle/>
          <a:p>
            <a:r>
              <a:rPr lang="en-US" dirty="0" smtClean="0"/>
              <a:t>More References</a:t>
            </a:r>
            <a:endParaRPr lang="en-US" dirty="0"/>
          </a:p>
        </p:txBody>
      </p:sp>
      <p:sp>
        <p:nvSpPr>
          <p:cNvPr id="3" name="Text Placeholder 2"/>
          <p:cNvSpPr>
            <a:spLocks noGrp="1"/>
          </p:cNvSpPr>
          <p:nvPr>
            <p:ph type="body" idx="1"/>
          </p:nvPr>
        </p:nvSpPr>
        <p:spPr>
          <a:xfrm>
            <a:off x="578117" y="1635979"/>
            <a:ext cx="7886700" cy="2745581"/>
          </a:xfrm>
        </p:spPr>
        <p:txBody>
          <a:bodyPr>
            <a:noAutofit/>
          </a:bodyPr>
          <a:lstStyle/>
          <a:p>
            <a:r>
              <a:rPr lang="en-US" sz="1800" dirty="0"/>
              <a:t>Cleared to Land: Pilot Visual Detection of Small Unmanned Aircraft During Final Approach, </a:t>
            </a:r>
            <a:r>
              <a:rPr lang="en-US" sz="1500" dirty="0"/>
              <a:t>Ryan J. Wallace, Samuel M. Vance, Jon M. </a:t>
            </a:r>
            <a:r>
              <a:rPr lang="en-US" sz="1500" dirty="0" err="1"/>
              <a:t>Loffi</a:t>
            </a:r>
            <a:r>
              <a:rPr lang="en-US" sz="1500" dirty="0"/>
              <a:t>, Jamey Jacob, Jared C. Dunlap, Taylor A. Mitchell, Robert Thomas, and Seabrook R. Whyte, Embry-Riddle University International Journal of Aviation, Aeronautics, and Aerospace, Volume 6 Issue 5 Article 12 </a:t>
            </a:r>
            <a:r>
              <a:rPr lang="en-US" sz="1500" dirty="0"/>
              <a:t>10-30-2019 </a:t>
            </a:r>
            <a:r>
              <a:rPr lang="en-US" sz="1500" dirty="0">
                <a:hlinkClick r:id="rId2"/>
              </a:rPr>
              <a:t>https://commons.erau.edu/ijaaa/vol6/iss5/12</a:t>
            </a:r>
            <a:r>
              <a:rPr lang="en-US" sz="1500" dirty="0">
                <a:hlinkClick r:id="rId2"/>
              </a:rPr>
              <a:t>/</a:t>
            </a:r>
            <a:r>
              <a:rPr lang="en-US" sz="1500" dirty="0"/>
              <a:t> </a:t>
            </a:r>
          </a:p>
          <a:p>
            <a:r>
              <a:rPr lang="en-US" sz="1800" dirty="0"/>
              <a:t>Qualitative Evaluation of Unmanned Aircraft Visibility during Agricultural Flight </a:t>
            </a:r>
            <a:r>
              <a:rPr lang="en-US" sz="1800" dirty="0"/>
              <a:t>Operations, </a:t>
            </a:r>
            <a:r>
              <a:rPr lang="en-US" sz="1500" dirty="0"/>
              <a:t>Mr. Jason </a:t>
            </a:r>
            <a:r>
              <a:rPr lang="en-US" sz="1500" dirty="0" err="1"/>
              <a:t>Maddocks</a:t>
            </a:r>
            <a:r>
              <a:rPr lang="en-US" sz="1500" dirty="0"/>
              <a:t>, PMP, AVIAN LLC Mr. Greg </a:t>
            </a:r>
            <a:r>
              <a:rPr lang="en-US" sz="1500" dirty="0" err="1"/>
              <a:t>Griffitt</a:t>
            </a:r>
            <a:r>
              <a:rPr lang="en-US" sz="1500" dirty="0"/>
              <a:t>, CTEP, AVIAN </a:t>
            </a:r>
            <a:r>
              <a:rPr lang="en-US" sz="1500" dirty="0"/>
              <a:t>LLC</a:t>
            </a:r>
          </a:p>
          <a:p>
            <a:r>
              <a:rPr lang="en-US" sz="1800" dirty="0"/>
              <a:t>Detecting and Assessing Collision Potential of Aircraft and Small Unmanned Aircraft Systems (sUAS) by Visual Observers, </a:t>
            </a:r>
            <a:r>
              <a:rPr lang="en-US" sz="1500" dirty="0"/>
              <a:t>Authors </a:t>
            </a:r>
            <a:r>
              <a:rPr lang="en-US" sz="1500" dirty="0"/>
              <a:t>Samuel </a:t>
            </a:r>
            <a:r>
              <a:rPr lang="en-US" sz="1500" dirty="0"/>
              <a:t>M. Vance, Ryan J. Wallace, Jon M. </a:t>
            </a:r>
            <a:r>
              <a:rPr lang="en-US" sz="1500" dirty="0" err="1"/>
              <a:t>Loffi</a:t>
            </a:r>
            <a:r>
              <a:rPr lang="en-US" sz="1500" dirty="0"/>
              <a:t>, Jamey D. Jacob, Jared C. Dunlap, and Taylor A. Mitchell, Embry-Riddle University International Journal of Aviation, Aeronautics, and Aerospace, Volume 4 Issue 4 Article 4</a:t>
            </a:r>
            <a:endParaRPr lang="en-US" sz="1800" dirty="0"/>
          </a:p>
          <a:p>
            <a:endParaRPr lang="en-US" sz="1800" dirty="0"/>
          </a:p>
        </p:txBody>
      </p:sp>
      <p:sp>
        <p:nvSpPr>
          <p:cNvPr id="4" name="Slide Number Placeholder 3"/>
          <p:cNvSpPr>
            <a:spLocks noGrp="1"/>
          </p:cNvSpPr>
          <p:nvPr>
            <p:ph type="sldNum" sz="quarter" idx="2"/>
          </p:nvPr>
        </p:nvSpPr>
        <p:spPr/>
        <p:txBody>
          <a:bodyPr/>
          <a:lstStyle/>
          <a:p>
            <a:fld id="{86CB4B4D-7CA3-9044-876B-883B54F8677D}" type="slidenum">
              <a:rPr lang="en-US" smtClean="0"/>
              <a:t>11</a:t>
            </a:fld>
            <a:endParaRPr lang="en-US" dirty="0"/>
          </a:p>
        </p:txBody>
      </p:sp>
    </p:spTree>
    <p:extLst>
      <p:ext uri="{BB962C8B-B14F-4D97-AF65-F5344CB8AC3E}">
        <p14:creationId xmlns:p14="http://schemas.microsoft.com/office/powerpoint/2010/main" val="125639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31" y="661230"/>
            <a:ext cx="7886700" cy="775647"/>
          </a:xfrm>
        </p:spPr>
        <p:txBody>
          <a:bodyPr/>
          <a:lstStyle/>
          <a:p>
            <a:r>
              <a:rPr lang="en-US" dirty="0" smtClean="0"/>
              <a:t>DronePro Discussion Slides April 2022</a:t>
            </a:r>
            <a:endParaRPr lang="en-US" dirty="0"/>
          </a:p>
        </p:txBody>
      </p:sp>
      <p:sp>
        <p:nvSpPr>
          <p:cNvPr id="4" name="Slide Number Placeholder 3"/>
          <p:cNvSpPr>
            <a:spLocks noGrp="1"/>
          </p:cNvSpPr>
          <p:nvPr>
            <p:ph type="sldNum" sz="quarter" idx="2"/>
          </p:nvPr>
        </p:nvSpPr>
        <p:spPr/>
        <p:txBody>
          <a:bodyPr/>
          <a:lstStyle/>
          <a:p>
            <a:pPr algn="r" defTabSz="685800" fontAlgn="auto">
              <a:spcBef>
                <a:spcPts val="0"/>
              </a:spcBef>
              <a:spcAft>
                <a:spcPts val="0"/>
              </a:spcAft>
              <a:defRPr/>
            </a:pPr>
            <a:fld id="{86CB4B4D-7CA3-9044-876B-883B54F8677D}" type="slidenum">
              <a:rPr lang="en-US" sz="900">
                <a:solidFill>
                  <a:srgbClr val="888888"/>
                </a:solidFill>
                <a:latin typeface="Helvetica"/>
                <a:cs typeface="Helvetica"/>
              </a:rPr>
              <a:pPr algn="r" defTabSz="685800" fontAlgn="auto">
                <a:spcBef>
                  <a:spcPts val="0"/>
                </a:spcBef>
                <a:spcAft>
                  <a:spcPts val="0"/>
                </a:spcAft>
                <a:defRPr/>
              </a:pPr>
              <a:t>2</a:t>
            </a:fld>
            <a:endParaRPr lang="en-US" sz="900" dirty="0">
              <a:solidFill>
                <a:srgbClr val="888888"/>
              </a:solidFill>
              <a:latin typeface="Helvetica"/>
              <a:cs typeface="Helvetica"/>
            </a:endParaRPr>
          </a:p>
        </p:txBody>
      </p:sp>
      <p:pic>
        <p:nvPicPr>
          <p:cNvPr id="3" name="Picture 2" descr="Double Vision: A Second Visual Pathway in Mice - Scien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23" y="1765823"/>
            <a:ext cx="4576378" cy="2747712"/>
          </a:xfrm>
          <a:prstGeom prst="rect">
            <a:avLst/>
          </a:prstGeom>
        </p:spPr>
      </p:pic>
      <p:sp>
        <p:nvSpPr>
          <p:cNvPr id="6" name="TextBox 5"/>
          <p:cNvSpPr txBox="1"/>
          <p:nvPr/>
        </p:nvSpPr>
        <p:spPr>
          <a:xfrm>
            <a:off x="989815" y="4665389"/>
            <a:ext cx="6881568" cy="392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2100" b="1" dirty="0">
                <a:solidFill>
                  <a:srgbClr val="000000"/>
                </a:solidFill>
                <a:latin typeface="+mj-lt"/>
                <a:ea typeface="+mj-ea"/>
                <a:cs typeface="+mj-cs"/>
                <a:sym typeface="Calibri"/>
              </a:rPr>
              <a:t>Visual Line of Sight (VLOS) and Collision Avoidance</a:t>
            </a:r>
            <a:endParaRPr lang="en-US" sz="2100" b="1"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183208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98" y="1039204"/>
            <a:ext cx="8840202" cy="846187"/>
          </a:xfrm>
        </p:spPr>
        <p:txBody>
          <a:bodyPr>
            <a:noAutofit/>
          </a:bodyPr>
          <a:lstStyle/>
          <a:p>
            <a:r>
              <a:rPr lang="en-US" sz="2700" dirty="0"/>
              <a:t>Is operating a drone from inside a structure while using Visual Observers (VO) located outside the structure compliant with Visual Line Of Sight (VLOS) rules?</a:t>
            </a:r>
            <a:endParaRPr lang="en-US" sz="2700" dirty="0"/>
          </a:p>
        </p:txBody>
      </p:sp>
      <p:sp>
        <p:nvSpPr>
          <p:cNvPr id="3" name="Text Placeholder 2"/>
          <p:cNvSpPr>
            <a:spLocks noGrp="1"/>
          </p:cNvSpPr>
          <p:nvPr>
            <p:ph type="body" idx="1"/>
          </p:nvPr>
        </p:nvSpPr>
        <p:spPr>
          <a:xfrm>
            <a:off x="628650" y="2226469"/>
            <a:ext cx="5233136" cy="3263504"/>
          </a:xfrm>
        </p:spPr>
        <p:txBody>
          <a:bodyPr>
            <a:noAutofit/>
          </a:bodyPr>
          <a:lstStyle/>
          <a:p>
            <a:r>
              <a:rPr lang="en-US" dirty="0" smtClean="0"/>
              <a:t>In most cases, no.  The Remote Pilot in Command (RPIC) must, at all times during the flight, with unaided vision, </a:t>
            </a:r>
            <a:r>
              <a:rPr lang="en-US" b="1" dirty="0" smtClean="0"/>
              <a:t>be able to look up and see the drone</a:t>
            </a:r>
          </a:p>
          <a:p>
            <a:pPr lvl="1"/>
            <a:r>
              <a:rPr lang="en-US" dirty="0" smtClean="0"/>
              <a:t>Even if a VO is the one exercising that ability</a:t>
            </a:r>
          </a:p>
          <a:p>
            <a:pPr lvl="1"/>
            <a:r>
              <a:rPr lang="en-US" dirty="0" smtClean="0"/>
              <a:t>Even if another person is operating the drone under their supervision</a:t>
            </a:r>
          </a:p>
          <a:p>
            <a:r>
              <a:rPr lang="en-US" dirty="0" smtClean="0"/>
              <a:t>This requirement applies to both Part 91 operations (Public Aircraft) and Part 107 operations</a:t>
            </a:r>
          </a:p>
          <a:p>
            <a:pPr marL="0" indent="0">
              <a:buNone/>
            </a:pP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3</a:t>
            </a:fld>
            <a:endParaRPr lang="en-US" dirty="0"/>
          </a:p>
        </p:txBody>
      </p:sp>
      <p:pic>
        <p:nvPicPr>
          <p:cNvPr id="5" name="Picture 4" descr="ethan looking u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220" y="2226469"/>
            <a:ext cx="2074244" cy="1377428"/>
          </a:xfrm>
          <a:prstGeom prst="rect">
            <a:avLst/>
          </a:prstGeom>
        </p:spPr>
      </p:pic>
      <p:pic>
        <p:nvPicPr>
          <p:cNvPr id="6" name="Picture 5" descr="Glass roof structure on the Wulfrun... © Roger Kid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404" y="3393821"/>
            <a:ext cx="2226978" cy="1670234"/>
          </a:xfrm>
          <a:prstGeom prst="rect">
            <a:avLst/>
          </a:prstGeom>
        </p:spPr>
      </p:pic>
      <p:sp>
        <p:nvSpPr>
          <p:cNvPr id="7" name="TextBox 6"/>
          <p:cNvSpPr txBox="1"/>
          <p:nvPr/>
        </p:nvSpPr>
        <p:spPr>
          <a:xfrm>
            <a:off x="6182677" y="5270683"/>
            <a:ext cx="2050431" cy="438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fontAlgn="auto" hangingPunct="0">
              <a:spcBef>
                <a:spcPts val="0"/>
              </a:spcBef>
              <a:spcAft>
                <a:spcPts val="0"/>
              </a:spcAft>
              <a:buNone/>
            </a:pPr>
            <a:r>
              <a:rPr lang="en-US" dirty="0">
                <a:solidFill>
                  <a:srgbClr val="FF0000"/>
                </a:solidFill>
                <a:latin typeface="+mj-lt"/>
                <a:ea typeface="+mj-ea"/>
                <a:cs typeface="+mj-cs"/>
                <a:sym typeface="Calibri"/>
              </a:rPr>
              <a:t>See and Avoid</a:t>
            </a:r>
            <a:endParaRPr lang="en-US" dirty="0">
              <a:solidFill>
                <a:srgbClr val="FF0000"/>
              </a:solidFill>
              <a:latin typeface="+mj-lt"/>
              <a:ea typeface="+mj-ea"/>
              <a:cs typeface="+mj-cs"/>
              <a:sym typeface="Calibri"/>
            </a:endParaRPr>
          </a:p>
        </p:txBody>
      </p:sp>
    </p:spTree>
    <p:extLst>
      <p:ext uri="{BB962C8B-B14F-4D97-AF65-F5344CB8AC3E}">
        <p14:creationId xmlns:p14="http://schemas.microsoft.com/office/powerpoint/2010/main" val="1697076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39" y="609069"/>
            <a:ext cx="7886700" cy="775647"/>
          </a:xfrm>
        </p:spPr>
        <p:txBody>
          <a:bodyPr>
            <a:normAutofit fontScale="90000"/>
          </a:bodyPr>
          <a:lstStyle/>
          <a:p>
            <a:r>
              <a:rPr lang="en-US" dirty="0" smtClean="0"/>
              <a:t>Are these drone operators complying with VLOS without a waiver?</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4</a:t>
            </a:fld>
            <a:endParaRPr lang="en-US" dirty="0"/>
          </a:p>
        </p:txBody>
      </p:sp>
      <p:pic>
        <p:nvPicPr>
          <p:cNvPr id="5" name="Picture 4" descr="The Drone War under Trump: Killing More People, Hid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04" y="2201932"/>
            <a:ext cx="2842105" cy="1893866"/>
          </a:xfrm>
          <a:prstGeom prst="rect">
            <a:avLst/>
          </a:prstGeom>
        </p:spPr>
      </p:pic>
      <p:pic>
        <p:nvPicPr>
          <p:cNvPr id="6" name="Picture 5" descr="When an airport has helipads, why would a helicopter tak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603" y="2192570"/>
            <a:ext cx="3780360" cy="2700257"/>
          </a:xfrm>
          <a:prstGeom prst="rect">
            <a:avLst/>
          </a:prstGeom>
        </p:spPr>
      </p:pic>
      <p:pic>
        <p:nvPicPr>
          <p:cNvPr id="7" name="Picture 6" descr="Stick Figure Vector Clipart image - Free stock photo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7066" y="4429472"/>
            <a:ext cx="148875" cy="296761"/>
          </a:xfrm>
          <a:prstGeom prst="rect">
            <a:avLst/>
          </a:prstGeom>
        </p:spPr>
      </p:pic>
      <p:cxnSp>
        <p:nvCxnSpPr>
          <p:cNvPr id="9" name="Straight Arrow Connector 8"/>
          <p:cNvCxnSpPr/>
          <p:nvPr/>
        </p:nvCxnSpPr>
        <p:spPr>
          <a:xfrm>
            <a:off x="6236065" y="2249491"/>
            <a:ext cx="1099331" cy="2051909"/>
          </a:xfrm>
          <a:prstGeom prst="straightConnector1">
            <a:avLst/>
          </a:prstGeom>
          <a:noFill/>
          <a:ln w="38100" cap="flat">
            <a:solidFill>
              <a:schemeClr val="accent1"/>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7486556" y="2698081"/>
            <a:ext cx="1508253" cy="1603319"/>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5" name="Picture 14" descr="Bush Shrub Green · Free vector graphic on Pixa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399" y="4229329"/>
            <a:ext cx="993809" cy="496904"/>
          </a:xfrm>
          <a:prstGeom prst="rect">
            <a:avLst/>
          </a:prstGeom>
        </p:spPr>
      </p:pic>
      <p:pic>
        <p:nvPicPr>
          <p:cNvPr id="16" name="Picture 15" descr="Free vector graphic: House, Blue, Building - Free Image on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8010" y="3780057"/>
            <a:ext cx="905378" cy="950251"/>
          </a:xfrm>
          <a:prstGeom prst="rect">
            <a:avLst/>
          </a:prstGeom>
        </p:spPr>
      </p:pic>
      <p:pic>
        <p:nvPicPr>
          <p:cNvPr id="17" name="Picture 16" descr="drone | Free SV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9489" y="2836695"/>
            <a:ext cx="578520" cy="578520"/>
          </a:xfrm>
          <a:prstGeom prst="rect">
            <a:avLst/>
          </a:prstGeom>
        </p:spPr>
      </p:pic>
      <p:sp>
        <p:nvSpPr>
          <p:cNvPr id="23" name="TextBox 22"/>
          <p:cNvSpPr txBox="1"/>
          <p:nvPr/>
        </p:nvSpPr>
        <p:spPr>
          <a:xfrm>
            <a:off x="886120" y="5024176"/>
            <a:ext cx="726178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They are not in compliance (without a waiver). </a:t>
            </a:r>
            <a:r>
              <a:rPr lang="en-US" sz="1350" dirty="0">
                <a:solidFill>
                  <a:srgbClr val="000000"/>
                </a:solidFill>
                <a:latin typeface="+mj-lt"/>
                <a:ea typeface="+mj-ea"/>
                <a:cs typeface="+mj-cs"/>
                <a:sym typeface="Calibri"/>
              </a:rPr>
              <a:t>They cannot “see and avoid” from their </a:t>
            </a:r>
            <a:r>
              <a:rPr lang="en-US" sz="1350" dirty="0" smtClean="0">
                <a:solidFill>
                  <a:srgbClr val="000000"/>
                </a:solidFill>
                <a:latin typeface="+mj-lt"/>
                <a:ea typeface="+mj-ea"/>
                <a:cs typeface="+mj-cs"/>
                <a:sym typeface="Calibri"/>
              </a:rPr>
              <a:t>location.</a:t>
            </a:r>
            <a:endParaRPr lang="en-US" sz="1350" dirty="0">
              <a:solidFill>
                <a:srgbClr val="000000"/>
              </a:solidFill>
              <a:latin typeface="+mj-lt"/>
              <a:ea typeface="+mj-ea"/>
              <a:cs typeface="+mj-cs"/>
              <a:sym typeface="Calibri"/>
            </a:endParaRPr>
          </a:p>
        </p:txBody>
      </p:sp>
      <p:sp>
        <p:nvSpPr>
          <p:cNvPr id="27" name="Arc 26"/>
          <p:cNvSpPr/>
          <p:nvPr/>
        </p:nvSpPr>
        <p:spPr>
          <a:xfrm rot="16969550">
            <a:off x="7174661" y="3664266"/>
            <a:ext cx="685800" cy="705180"/>
          </a:xfrm>
          <a:prstGeom prst="arc">
            <a:avLst>
              <a:gd name="adj1" fmla="val 16200000"/>
              <a:gd name="adj2" fmla="val 3468867"/>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79" tIns="34289" rIns="68579" bIns="34289" numCol="1" spcCol="38100" rtlCol="0" anchor="t">
            <a:noAutofit/>
          </a:bodyPr>
          <a:lstStyle/>
          <a:p>
            <a:pPr defTabSz="685800" fontAlgn="auto" latinLnBrk="1" hangingPunct="0">
              <a:spcBef>
                <a:spcPts val="0"/>
              </a:spcBef>
              <a:spcAft>
                <a:spcPts val="0"/>
              </a:spcAft>
              <a:buNone/>
            </a:pPr>
            <a:endParaRPr lang="en-US" sz="1350">
              <a:solidFill>
                <a:srgbClr val="000000"/>
              </a:solidFill>
            </a:endParaRPr>
          </a:p>
        </p:txBody>
      </p:sp>
      <p:cxnSp>
        <p:nvCxnSpPr>
          <p:cNvPr id="29" name="Straight Connector 28"/>
          <p:cNvCxnSpPr/>
          <p:nvPr/>
        </p:nvCxnSpPr>
        <p:spPr>
          <a:xfrm>
            <a:off x="8147910" y="3651985"/>
            <a:ext cx="913352" cy="2076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1" name="Straight Connector 30"/>
          <p:cNvCxnSpPr/>
          <p:nvPr/>
        </p:nvCxnSpPr>
        <p:spPr>
          <a:xfrm>
            <a:off x="8108871" y="3843087"/>
            <a:ext cx="998006" cy="3371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2" name="Straight Connector 31"/>
          <p:cNvCxnSpPr/>
          <p:nvPr/>
        </p:nvCxnSpPr>
        <p:spPr>
          <a:xfrm>
            <a:off x="8249239" y="3475817"/>
            <a:ext cx="857638" cy="2918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3" name="Straight Connector 32"/>
          <p:cNvCxnSpPr/>
          <p:nvPr/>
        </p:nvCxnSpPr>
        <p:spPr>
          <a:xfrm>
            <a:off x="8339715" y="4081360"/>
            <a:ext cx="734880" cy="144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6" name="Straight Connector 35"/>
          <p:cNvCxnSpPr/>
          <p:nvPr/>
        </p:nvCxnSpPr>
        <p:spPr>
          <a:xfrm>
            <a:off x="8419502" y="3299650"/>
            <a:ext cx="734880" cy="144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7" name="Straight Connector 36"/>
          <p:cNvCxnSpPr/>
          <p:nvPr/>
        </p:nvCxnSpPr>
        <p:spPr>
          <a:xfrm>
            <a:off x="4135556" y="3482496"/>
            <a:ext cx="2697633" cy="721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8" name="Straight Connector 37"/>
          <p:cNvCxnSpPr/>
          <p:nvPr/>
        </p:nvCxnSpPr>
        <p:spPr>
          <a:xfrm>
            <a:off x="4135556" y="3729309"/>
            <a:ext cx="2581001" cy="2537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9" name="Straight Connector 38"/>
          <p:cNvCxnSpPr/>
          <p:nvPr/>
        </p:nvCxnSpPr>
        <p:spPr>
          <a:xfrm>
            <a:off x="4135557" y="3232191"/>
            <a:ext cx="2599954" cy="215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5" name="Straight Connector 44"/>
          <p:cNvCxnSpPr/>
          <p:nvPr/>
        </p:nvCxnSpPr>
        <p:spPr>
          <a:xfrm>
            <a:off x="4032421" y="3980654"/>
            <a:ext cx="2581001" cy="2537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6" name="Straight Connector 45"/>
          <p:cNvCxnSpPr/>
          <p:nvPr/>
        </p:nvCxnSpPr>
        <p:spPr>
          <a:xfrm>
            <a:off x="4006071" y="4233739"/>
            <a:ext cx="2581001" cy="2537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7" name="Straight Connector 46"/>
          <p:cNvCxnSpPr/>
          <p:nvPr/>
        </p:nvCxnSpPr>
        <p:spPr>
          <a:xfrm flipV="1">
            <a:off x="4000783" y="2891069"/>
            <a:ext cx="2484714" cy="1055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8" name="Straight Connector 47"/>
          <p:cNvCxnSpPr/>
          <p:nvPr/>
        </p:nvCxnSpPr>
        <p:spPr>
          <a:xfrm flipV="1">
            <a:off x="3936434" y="2613667"/>
            <a:ext cx="2458231" cy="172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9" name="Straight Connector 48"/>
          <p:cNvCxnSpPr/>
          <p:nvPr/>
        </p:nvCxnSpPr>
        <p:spPr>
          <a:xfrm flipV="1">
            <a:off x="3937352" y="2381152"/>
            <a:ext cx="2298713" cy="374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3" name="Straight Connector 52"/>
          <p:cNvCxnSpPr>
            <a:endCxn id="15" idx="1"/>
          </p:cNvCxnSpPr>
          <p:nvPr/>
        </p:nvCxnSpPr>
        <p:spPr>
          <a:xfrm flipV="1">
            <a:off x="3959655" y="4477781"/>
            <a:ext cx="1956744" cy="2161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8" name="Straight Connector 57"/>
          <p:cNvCxnSpPr/>
          <p:nvPr/>
        </p:nvCxnSpPr>
        <p:spPr>
          <a:xfrm>
            <a:off x="8604586" y="3108950"/>
            <a:ext cx="502291" cy="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0" name="Straight Connector 59"/>
          <p:cNvCxnSpPr/>
          <p:nvPr/>
        </p:nvCxnSpPr>
        <p:spPr>
          <a:xfrm>
            <a:off x="8431616" y="4333397"/>
            <a:ext cx="734880" cy="144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1" name="Straight Connector 60"/>
          <p:cNvCxnSpPr/>
          <p:nvPr/>
        </p:nvCxnSpPr>
        <p:spPr>
          <a:xfrm>
            <a:off x="8326382" y="4558681"/>
            <a:ext cx="734880" cy="144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2" name="Straight Connector 61"/>
          <p:cNvCxnSpPr/>
          <p:nvPr/>
        </p:nvCxnSpPr>
        <p:spPr>
          <a:xfrm flipV="1">
            <a:off x="8726355" y="2927847"/>
            <a:ext cx="380522" cy="1937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6" name="Straight Connector 65"/>
          <p:cNvCxnSpPr/>
          <p:nvPr/>
        </p:nvCxnSpPr>
        <p:spPr>
          <a:xfrm flipV="1">
            <a:off x="8876723" y="2756520"/>
            <a:ext cx="230154" cy="2434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5180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70" y="637540"/>
            <a:ext cx="7886700" cy="775647"/>
          </a:xfrm>
        </p:spPr>
        <p:txBody>
          <a:bodyPr/>
          <a:lstStyle/>
          <a:p>
            <a:r>
              <a:rPr lang="en-US" dirty="0" smtClean="0"/>
              <a:t>My VO sees the drone. Isn’t that sufficient?</a:t>
            </a:r>
            <a:endParaRPr lang="en-US" dirty="0"/>
          </a:p>
        </p:txBody>
      </p:sp>
      <p:sp>
        <p:nvSpPr>
          <p:cNvPr id="3" name="Text Placeholder 2"/>
          <p:cNvSpPr>
            <a:spLocks noGrp="1"/>
          </p:cNvSpPr>
          <p:nvPr>
            <p:ph type="body" idx="1"/>
          </p:nvPr>
        </p:nvSpPr>
        <p:spPr>
          <a:xfrm>
            <a:off x="282979" y="1773671"/>
            <a:ext cx="5146508" cy="3263504"/>
          </a:xfrm>
        </p:spPr>
        <p:txBody>
          <a:bodyPr>
            <a:normAutofit fontScale="85000" lnSpcReduction="10000"/>
          </a:bodyPr>
          <a:lstStyle/>
          <a:p>
            <a:r>
              <a:rPr lang="en-US" dirty="0" smtClean="0"/>
              <a:t>No. See part 107.31(a)  The RPIC, the person operating the drone, </a:t>
            </a:r>
            <a:r>
              <a:rPr lang="en-US" b="1" i="1" u="sng" dirty="0" smtClean="0">
                <a:solidFill>
                  <a:srgbClr val="FF0000"/>
                </a:solidFill>
              </a:rPr>
              <a:t>and</a:t>
            </a:r>
            <a:r>
              <a:rPr lang="en-US" dirty="0" smtClean="0"/>
              <a:t> the VO if used (</a:t>
            </a:r>
            <a:r>
              <a:rPr lang="en-US" b="1" i="1" dirty="0" smtClean="0"/>
              <a:t>all of them</a:t>
            </a:r>
            <a:r>
              <a:rPr lang="en-US" dirty="0" smtClean="0"/>
              <a:t>) (</a:t>
            </a:r>
            <a:r>
              <a:rPr lang="en-US" b="1" i="1" dirty="0" smtClean="0"/>
              <a:t>each of them</a:t>
            </a:r>
            <a:r>
              <a:rPr lang="en-US" dirty="0" smtClean="0"/>
              <a:t>) must</a:t>
            </a:r>
            <a:r>
              <a:rPr lang="en-US" dirty="0"/>
              <a:t>, at all times during the flight, with unaided vision, be able to see the drone and the surrounding airspace well enough to </a:t>
            </a:r>
            <a:r>
              <a:rPr lang="en-US" dirty="0" smtClean="0"/>
              <a:t>...</a:t>
            </a:r>
          </a:p>
          <a:p>
            <a:pPr marL="0" indent="0">
              <a:buNone/>
            </a:pPr>
            <a:endParaRPr lang="en-US" dirty="0" smtClean="0"/>
          </a:p>
          <a:p>
            <a:r>
              <a:rPr lang="en-US" dirty="0" smtClean="0"/>
              <a:t>(3) Observe </a:t>
            </a:r>
            <a:r>
              <a:rPr lang="en-US" dirty="0"/>
              <a:t>the airspace for </a:t>
            </a:r>
            <a:r>
              <a:rPr lang="en-US" dirty="0">
                <a:solidFill>
                  <a:srgbClr val="FF0000"/>
                </a:solidFill>
              </a:rPr>
              <a:t>other air traffic </a:t>
            </a:r>
            <a:r>
              <a:rPr lang="en-US" dirty="0"/>
              <a:t>or hazards; </a:t>
            </a:r>
            <a:r>
              <a:rPr lang="en-US" b="1" u="sng" dirty="0">
                <a:solidFill>
                  <a:srgbClr val="FF0000"/>
                </a:solidFill>
              </a:rPr>
              <a:t>and</a:t>
            </a:r>
            <a:r>
              <a:rPr lang="en-US" dirty="0"/>
              <a:t> </a:t>
            </a:r>
          </a:p>
          <a:p>
            <a:r>
              <a:rPr lang="en-US" dirty="0"/>
              <a:t>(4) Determine that the unmanned aircraft </a:t>
            </a:r>
            <a:r>
              <a:rPr lang="en-US" b="1" dirty="0"/>
              <a:t>does not endanger the life or property of </a:t>
            </a:r>
            <a:r>
              <a:rPr lang="en-US" b="1" dirty="0" smtClean="0"/>
              <a:t>another</a:t>
            </a:r>
            <a:endParaRPr lang="en-US" b="1" dirty="0"/>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5</a:t>
            </a:fld>
            <a:endParaRPr lang="en-US" dirty="0"/>
          </a:p>
        </p:txBody>
      </p:sp>
      <p:pic>
        <p:nvPicPr>
          <p:cNvPr id="7" name="Picture 6" descr="Stick Figure Vector Clipart image - Free stock pho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364" y="3858221"/>
            <a:ext cx="657879" cy="1311387"/>
          </a:xfrm>
          <a:prstGeom prst="rect">
            <a:avLst/>
          </a:prstGeom>
        </p:spPr>
      </p:pic>
      <p:sp>
        <p:nvSpPr>
          <p:cNvPr id="8" name="Cloud Callout 7"/>
          <p:cNvSpPr/>
          <p:nvPr/>
        </p:nvSpPr>
        <p:spPr>
          <a:xfrm>
            <a:off x="5702968" y="2777445"/>
            <a:ext cx="3441032" cy="421657"/>
          </a:xfrm>
          <a:prstGeom prst="cloudCallou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fontAlgn="auto" hangingPunct="0">
              <a:spcBef>
                <a:spcPts val="0"/>
              </a:spcBef>
              <a:spcAft>
                <a:spcPts val="0"/>
              </a:spcAft>
              <a:buNone/>
            </a:pPr>
            <a:endParaRPr lang="en-US" sz="1350">
              <a:solidFill>
                <a:srgbClr val="000000"/>
              </a:solidFill>
              <a:latin typeface="+mj-lt"/>
              <a:ea typeface="+mj-ea"/>
              <a:cs typeface="+mj-cs"/>
              <a:sym typeface="Calibri"/>
            </a:endParaRPr>
          </a:p>
        </p:txBody>
      </p:sp>
      <p:sp>
        <p:nvSpPr>
          <p:cNvPr id="5" name="TextBox 4"/>
          <p:cNvSpPr txBox="1"/>
          <p:nvPr/>
        </p:nvSpPr>
        <p:spPr>
          <a:xfrm>
            <a:off x="6023792" y="2247544"/>
            <a:ext cx="2799384" cy="1281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hangingPunct="0"/>
            <a:r>
              <a:rPr lang="en-US" sz="1350" dirty="0">
                <a:solidFill>
                  <a:srgbClr val="000000"/>
                </a:solidFill>
                <a:latin typeface="+mj-lt"/>
                <a:ea typeface="+mj-ea"/>
                <a:cs typeface="+mj-cs"/>
                <a:sym typeface="Calibri"/>
              </a:rPr>
              <a:t>Where can I move to so I can see far enough out, down to the horizon,</a:t>
            </a:r>
            <a:r>
              <a:rPr lang="en-US" sz="1800" dirty="0">
                <a:solidFill>
                  <a:srgbClr val="000000"/>
                </a:solidFill>
                <a:sym typeface="Calibri"/>
              </a:rPr>
              <a:t> </a:t>
            </a:r>
            <a:r>
              <a:rPr lang="en-US" sz="1350" dirty="0">
                <a:solidFill>
                  <a:srgbClr val="000000"/>
                </a:solidFill>
                <a:latin typeface="+mj-lt"/>
                <a:ea typeface="+mj-ea"/>
                <a:cs typeface="+mj-cs"/>
                <a:sym typeface="Calibri"/>
              </a:rPr>
              <a:t>to be able to react in time to an aircraft approaching from any direction?</a:t>
            </a:r>
            <a:endParaRPr lang="en-US" sz="1350" dirty="0">
              <a:solidFill>
                <a:srgbClr val="000000"/>
              </a:solidFill>
              <a:latin typeface="+mj-lt"/>
              <a:ea typeface="+mj-ea"/>
              <a:cs typeface="+mj-cs"/>
              <a:sym typeface="Calibri"/>
            </a:endParaRPr>
          </a:p>
        </p:txBody>
      </p:sp>
      <p:sp>
        <p:nvSpPr>
          <p:cNvPr id="9" name="TextBox 8"/>
          <p:cNvSpPr txBox="1"/>
          <p:nvPr/>
        </p:nvSpPr>
        <p:spPr>
          <a:xfrm>
            <a:off x="7315448" y="3750920"/>
            <a:ext cx="1636773" cy="1038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050" dirty="0">
                <a:solidFill>
                  <a:srgbClr val="FF0000"/>
                </a:solidFill>
                <a:latin typeface="+mj-lt"/>
                <a:ea typeface="+mj-ea"/>
                <a:cs typeface="+mj-cs"/>
                <a:sym typeface="Calibri"/>
              </a:rPr>
              <a:t>Even if the VO is exercising that ability, the RPIC must be able to immediately look up and see the drone and the airspace</a:t>
            </a:r>
            <a:endParaRPr lang="en-US" sz="1050" dirty="0">
              <a:solidFill>
                <a:srgbClr val="FF0000"/>
              </a:solidFill>
              <a:latin typeface="+mj-lt"/>
              <a:ea typeface="+mj-ea"/>
              <a:cs typeface="+mj-cs"/>
              <a:sym typeface="Calibri"/>
            </a:endParaRPr>
          </a:p>
        </p:txBody>
      </p:sp>
      <p:sp>
        <p:nvSpPr>
          <p:cNvPr id="10" name="TextBox 9"/>
          <p:cNvSpPr txBox="1"/>
          <p:nvPr/>
        </p:nvSpPr>
        <p:spPr>
          <a:xfrm>
            <a:off x="600371" y="5156281"/>
            <a:ext cx="5234326" cy="438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200" dirty="0">
                <a:solidFill>
                  <a:srgbClr val="000000"/>
                </a:solidFill>
                <a:latin typeface="+mj-lt"/>
                <a:ea typeface="+mj-ea"/>
                <a:cs typeface="+mj-cs"/>
                <a:sym typeface="Calibri"/>
              </a:rPr>
              <a:t>14 CFR Part 91.113 and the Certificate of Authorization have similar “See and Avoid” requirements</a:t>
            </a:r>
            <a:endParaRPr lang="en-US" sz="120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1192443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56" y="406058"/>
            <a:ext cx="7886700" cy="775647"/>
          </a:xfrm>
        </p:spPr>
        <p:txBody>
          <a:bodyPr/>
          <a:lstStyle/>
          <a:p>
            <a:r>
              <a:rPr lang="en-US" dirty="0" smtClean="0"/>
              <a:t>Reaction time and Visual Illusions</a:t>
            </a:r>
            <a:endParaRPr lang="en-US" dirty="0"/>
          </a:p>
        </p:txBody>
      </p:sp>
      <p:sp>
        <p:nvSpPr>
          <p:cNvPr id="3" name="Text Placeholder 2"/>
          <p:cNvSpPr>
            <a:spLocks noGrp="1"/>
          </p:cNvSpPr>
          <p:nvPr>
            <p:ph type="body" idx="1"/>
          </p:nvPr>
        </p:nvSpPr>
        <p:spPr>
          <a:xfrm>
            <a:off x="509463" y="1194947"/>
            <a:ext cx="5622958" cy="3263504"/>
          </a:xfrm>
        </p:spPr>
        <p:txBody>
          <a:bodyPr>
            <a:noAutofit/>
          </a:bodyPr>
          <a:lstStyle/>
          <a:p>
            <a:r>
              <a:rPr lang="en-US" dirty="0" smtClean="0"/>
              <a:t>Studies show it takes a </a:t>
            </a:r>
            <a:r>
              <a:rPr lang="en-US" i="1" dirty="0" smtClean="0"/>
              <a:t>minimum</a:t>
            </a:r>
            <a:r>
              <a:rPr lang="en-US" dirty="0" smtClean="0"/>
              <a:t> of 12.5 seconds for a pilot to detect another aircraft and decide a course of action</a:t>
            </a:r>
          </a:p>
          <a:p>
            <a:r>
              <a:rPr lang="en-US" dirty="0" smtClean="0"/>
              <a:t>A helicopter flying at 100 Knots ground speed covers over 700 yards in that time (~1/2 mile)</a:t>
            </a:r>
          </a:p>
          <a:p>
            <a:r>
              <a:rPr lang="en-US" dirty="0" smtClean="0"/>
              <a:t>You won’t hear it at all or in time or well enough to determine distance and direction</a:t>
            </a:r>
          </a:p>
          <a:p>
            <a:r>
              <a:rPr lang="en-US" dirty="0" smtClean="0"/>
              <a:t>Don’t forget about the airspace behind you and to the sides</a:t>
            </a:r>
          </a:p>
          <a:p>
            <a:r>
              <a:rPr lang="en-US" dirty="0" smtClean="0"/>
              <a:t>Visual illusions can lead to faulty actions, and/or increased reaction time</a:t>
            </a:r>
          </a:p>
        </p:txBody>
      </p:sp>
      <p:sp>
        <p:nvSpPr>
          <p:cNvPr id="4" name="Slide Number Placeholder 3"/>
          <p:cNvSpPr>
            <a:spLocks noGrp="1"/>
          </p:cNvSpPr>
          <p:nvPr>
            <p:ph type="sldNum" sz="quarter" idx="2"/>
          </p:nvPr>
        </p:nvSpPr>
        <p:spPr/>
        <p:txBody>
          <a:bodyPr/>
          <a:lstStyle/>
          <a:p>
            <a:fld id="{86CB4B4D-7CA3-9044-876B-883B54F8677D}" type="slidenum">
              <a:rPr lang="en-US" smtClean="0"/>
              <a:t>6</a:t>
            </a:fld>
            <a:endParaRPr lang="en-US" dirty="0"/>
          </a:p>
        </p:txBody>
      </p:sp>
      <p:pic>
        <p:nvPicPr>
          <p:cNvPr id="5" name="Picture 4" descr="Hola, Soy Goku - Hi Im Goku by IverV0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474" y="2135005"/>
            <a:ext cx="3055526" cy="2525228"/>
          </a:xfrm>
          <a:prstGeom prst="rect">
            <a:avLst/>
          </a:prstGeom>
        </p:spPr>
      </p:pic>
      <p:sp>
        <p:nvSpPr>
          <p:cNvPr id="7" name="TextBox 6"/>
          <p:cNvSpPr txBox="1"/>
          <p:nvPr/>
        </p:nvSpPr>
        <p:spPr>
          <a:xfrm>
            <a:off x="6840567" y="4679529"/>
            <a:ext cx="1674784" cy="484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See AC 90-48D Collision Avoidance</a:t>
            </a:r>
            <a:endParaRPr lang="en-US" sz="135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463655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89" y="503663"/>
            <a:ext cx="7886700" cy="775647"/>
          </a:xfrm>
        </p:spPr>
        <p:txBody>
          <a:bodyPr/>
          <a:lstStyle/>
          <a:p>
            <a:r>
              <a:rPr lang="en-US" dirty="0" smtClean="0"/>
              <a:t>What to do?</a:t>
            </a:r>
            <a:endParaRPr lang="en-US" dirty="0"/>
          </a:p>
        </p:txBody>
      </p:sp>
      <p:sp>
        <p:nvSpPr>
          <p:cNvPr id="3" name="Text Placeholder 2"/>
          <p:cNvSpPr>
            <a:spLocks noGrp="1"/>
          </p:cNvSpPr>
          <p:nvPr>
            <p:ph type="body" idx="1"/>
          </p:nvPr>
        </p:nvSpPr>
        <p:spPr>
          <a:xfrm>
            <a:off x="509463" y="1434369"/>
            <a:ext cx="4894446" cy="3486579"/>
          </a:xfrm>
        </p:spPr>
        <p:txBody>
          <a:bodyPr>
            <a:noAutofit/>
          </a:bodyPr>
          <a:lstStyle/>
          <a:p>
            <a:r>
              <a:rPr lang="en-US" dirty="0" smtClean="0"/>
              <a:t>Accept that current technology </a:t>
            </a:r>
            <a:r>
              <a:rPr lang="en-US" dirty="0"/>
              <a:t>imposes significant </a:t>
            </a:r>
            <a:r>
              <a:rPr lang="en-US" dirty="0" smtClean="0"/>
              <a:t>(inconvenient) operational constraints</a:t>
            </a:r>
            <a:endParaRPr lang="en-US" dirty="0"/>
          </a:p>
          <a:p>
            <a:r>
              <a:rPr lang="en-US" dirty="0" smtClean="0"/>
              <a:t>Expect hazards to unexpectedly appear from any direction at any altitude  </a:t>
            </a:r>
          </a:p>
          <a:p>
            <a:pPr lvl="1"/>
            <a:r>
              <a:rPr lang="en-US" dirty="0"/>
              <a:t>Perform a risk assessment and have a plan before each flight</a:t>
            </a:r>
          </a:p>
          <a:p>
            <a:r>
              <a:rPr lang="en-US" dirty="0"/>
              <a:t>Constrain your operation and/or move to a better spot</a:t>
            </a:r>
          </a:p>
          <a:p>
            <a:r>
              <a:rPr lang="en-US" dirty="0" smtClean="0"/>
              <a:t>Understand that it takes more time to detect and react than you think</a:t>
            </a:r>
          </a:p>
        </p:txBody>
      </p:sp>
      <p:sp>
        <p:nvSpPr>
          <p:cNvPr id="4" name="Slide Number Placeholder 3"/>
          <p:cNvSpPr>
            <a:spLocks noGrp="1"/>
          </p:cNvSpPr>
          <p:nvPr>
            <p:ph type="sldNum" sz="quarter" idx="2"/>
          </p:nvPr>
        </p:nvSpPr>
        <p:spPr/>
        <p:txBody>
          <a:bodyPr/>
          <a:lstStyle/>
          <a:p>
            <a:fld id="{86CB4B4D-7CA3-9044-876B-883B54F8677D}" type="slidenum">
              <a:rPr lang="en-US" smtClean="0"/>
              <a:t>7</a:t>
            </a:fld>
            <a:endParaRPr lang="en-US" dirty="0"/>
          </a:p>
        </p:txBody>
      </p:sp>
      <p:pic>
        <p:nvPicPr>
          <p:cNvPr id="9" name="Picture 8" descr="Better Posters: Let anarchy re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10" y="2424797"/>
            <a:ext cx="3139867" cy="1996955"/>
          </a:xfrm>
          <a:prstGeom prst="rect">
            <a:avLst/>
          </a:prstGeom>
        </p:spPr>
      </p:pic>
    </p:spTree>
    <p:extLst>
      <p:ext uri="{BB962C8B-B14F-4D97-AF65-F5344CB8AC3E}">
        <p14:creationId xmlns:p14="http://schemas.microsoft.com/office/powerpoint/2010/main" val="2745876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eding Light: Thinking Cap: A-to-Z Challenge [23 April 20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775" y="2861542"/>
            <a:ext cx="2467451" cy="1296533"/>
          </a:xfrm>
          <a:prstGeom prst="rect">
            <a:avLst/>
          </a:prstGeom>
        </p:spPr>
      </p:pic>
      <p:sp>
        <p:nvSpPr>
          <p:cNvPr id="2" name="Title 1"/>
          <p:cNvSpPr>
            <a:spLocks noGrp="1"/>
          </p:cNvSpPr>
          <p:nvPr>
            <p:ph type="title"/>
          </p:nvPr>
        </p:nvSpPr>
        <p:spPr>
          <a:xfrm>
            <a:off x="332077" y="439710"/>
            <a:ext cx="7886700" cy="775647"/>
          </a:xfrm>
        </p:spPr>
        <p:txBody>
          <a:bodyPr/>
          <a:lstStyle/>
          <a:p>
            <a:r>
              <a:rPr lang="en-US" dirty="0" smtClean="0"/>
              <a:t>What else to do?</a:t>
            </a:r>
            <a:endParaRPr lang="en-US" dirty="0"/>
          </a:p>
        </p:txBody>
      </p:sp>
      <p:sp>
        <p:nvSpPr>
          <p:cNvPr id="3" name="Text Placeholder 2"/>
          <p:cNvSpPr>
            <a:spLocks noGrp="1"/>
          </p:cNvSpPr>
          <p:nvPr>
            <p:ph type="body" idx="1"/>
          </p:nvPr>
        </p:nvSpPr>
        <p:spPr>
          <a:xfrm>
            <a:off x="332077" y="1346229"/>
            <a:ext cx="6287102" cy="3539666"/>
          </a:xfrm>
        </p:spPr>
        <p:txBody>
          <a:bodyPr>
            <a:noAutofit/>
          </a:bodyPr>
          <a:lstStyle/>
          <a:p>
            <a:r>
              <a:rPr lang="en-US" dirty="0" smtClean="0"/>
              <a:t>Know </a:t>
            </a:r>
            <a:r>
              <a:rPr lang="en-US" dirty="0"/>
              <a:t>that visual illusions </a:t>
            </a:r>
            <a:r>
              <a:rPr lang="en-US" dirty="0" smtClean="0"/>
              <a:t>and visual obstructions play </a:t>
            </a:r>
            <a:r>
              <a:rPr lang="en-US" dirty="0"/>
              <a:t>a significant role in UAS vs Manned Aircraft encounters</a:t>
            </a:r>
          </a:p>
          <a:p>
            <a:r>
              <a:rPr lang="en-US" dirty="0"/>
              <a:t>Stay as low as you can go to accomplish your </a:t>
            </a:r>
            <a:r>
              <a:rPr lang="en-US" dirty="0" smtClean="0"/>
              <a:t>objective</a:t>
            </a:r>
          </a:p>
          <a:p>
            <a:r>
              <a:rPr lang="en-US" dirty="0" smtClean="0"/>
              <a:t>Turn on your anti-collision light even in daylight</a:t>
            </a:r>
          </a:p>
          <a:p>
            <a:r>
              <a:rPr lang="en-US" dirty="0" smtClean="0"/>
              <a:t>Make the color of your drone contrast with the sky and background</a:t>
            </a:r>
            <a:endParaRPr lang="en-US" dirty="0"/>
          </a:p>
          <a:p>
            <a:r>
              <a:rPr lang="en-US" dirty="0"/>
              <a:t>Stop screen watching</a:t>
            </a:r>
          </a:p>
          <a:p>
            <a:r>
              <a:rPr lang="en-US" dirty="0"/>
              <a:t>Employ multiple VOs looking in all </a:t>
            </a:r>
            <a:r>
              <a:rPr lang="en-US" dirty="0" smtClean="0"/>
              <a:t>directions</a:t>
            </a:r>
          </a:p>
          <a:p>
            <a:r>
              <a:rPr lang="en-US" dirty="0" smtClean="0"/>
              <a:t>Be open to consider other mitigations</a:t>
            </a:r>
            <a:endParaRPr lang="en-US" dirty="0"/>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4033209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80" y="407799"/>
            <a:ext cx="7886700" cy="775647"/>
          </a:xfrm>
        </p:spPr>
        <p:txBody>
          <a:bodyPr>
            <a:normAutofit fontScale="90000"/>
          </a:bodyPr>
          <a:lstStyle/>
          <a:p>
            <a:r>
              <a:rPr lang="en-US" dirty="0" smtClean="0"/>
              <a:t>VLOS = See and Avoid = Collision Avoidance</a:t>
            </a:r>
            <a:endParaRPr lang="en-US" dirty="0"/>
          </a:p>
        </p:txBody>
      </p:sp>
      <p:sp>
        <p:nvSpPr>
          <p:cNvPr id="3" name="Text Placeholder 2"/>
          <p:cNvSpPr>
            <a:spLocks noGrp="1"/>
          </p:cNvSpPr>
          <p:nvPr>
            <p:ph type="body" idx="1"/>
          </p:nvPr>
        </p:nvSpPr>
        <p:spPr>
          <a:xfrm>
            <a:off x="563680" y="1389069"/>
            <a:ext cx="5319762" cy="2969369"/>
          </a:xfrm>
        </p:spPr>
        <p:txBody>
          <a:bodyPr>
            <a:noAutofit/>
          </a:bodyPr>
          <a:lstStyle/>
          <a:p>
            <a:r>
              <a:rPr lang="en-US" sz="1800" dirty="0"/>
              <a:t>A drone operator can only see as far as unobstructed, unaided vision allows, and only as far as they can ensure the drone does not create a hazard to others</a:t>
            </a:r>
          </a:p>
          <a:p>
            <a:r>
              <a:rPr lang="en-US" sz="1800" dirty="0"/>
              <a:t>Studies show that a significant majority of subject VOs and Controllers consistently misinterpreted the relative direction, time of interception, and bearing of an approaching aircraft</a:t>
            </a:r>
            <a:endParaRPr lang="en-US" dirty="0" smtClean="0"/>
          </a:p>
          <a:p>
            <a:r>
              <a:rPr lang="en-US" sz="1800" dirty="0"/>
              <a:t>If the drone collides with another aircraft, the drone operator has likely failed to comply with 14 CFR 107.23, 107.31 and 107.37 (or 14 CFR 91.13, 91.111 and 91.113(b))</a:t>
            </a:r>
            <a:endParaRPr lang="en-US" sz="1800" dirty="0"/>
          </a:p>
        </p:txBody>
      </p:sp>
      <p:sp>
        <p:nvSpPr>
          <p:cNvPr id="4" name="Slide Number Placeholder 3"/>
          <p:cNvSpPr>
            <a:spLocks noGrp="1"/>
          </p:cNvSpPr>
          <p:nvPr>
            <p:ph type="sldNum" sz="quarter" idx="2"/>
          </p:nvPr>
        </p:nvSpPr>
        <p:spPr/>
        <p:txBody>
          <a:bodyPr/>
          <a:lstStyle/>
          <a:p>
            <a:fld id="{86CB4B4D-7CA3-9044-876B-883B54F8677D}" type="slidenum">
              <a:rPr lang="en-US" smtClean="0"/>
              <a:t>9</a:t>
            </a:fld>
            <a:endParaRPr lang="en-US" dirty="0"/>
          </a:p>
        </p:txBody>
      </p:sp>
      <p:pic>
        <p:nvPicPr>
          <p:cNvPr id="5" name="Picture 4" descr="see no evil | I love his dirty little finger nails whe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971" y="1800058"/>
            <a:ext cx="2909735" cy="1941767"/>
          </a:xfrm>
          <a:prstGeom prst="rect">
            <a:avLst/>
          </a:prstGeom>
        </p:spPr>
      </p:pic>
      <p:sp>
        <p:nvSpPr>
          <p:cNvPr id="6" name="TextBox 5"/>
          <p:cNvSpPr txBox="1"/>
          <p:nvPr/>
        </p:nvSpPr>
        <p:spPr>
          <a:xfrm>
            <a:off x="6042970" y="4132194"/>
            <a:ext cx="2909735"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It’s not so much seeing your drone as it is about seeing the drone </a:t>
            </a:r>
            <a:r>
              <a:rPr lang="en-US" sz="1350" b="1" u="sng" dirty="0">
                <a:solidFill>
                  <a:srgbClr val="000000"/>
                </a:solidFill>
                <a:latin typeface="+mj-lt"/>
                <a:ea typeface="+mj-ea"/>
                <a:cs typeface="+mj-cs"/>
                <a:sym typeface="Calibri"/>
              </a:rPr>
              <a:t>and</a:t>
            </a:r>
            <a:r>
              <a:rPr lang="en-US" sz="1350" dirty="0">
                <a:solidFill>
                  <a:srgbClr val="000000"/>
                </a:solidFill>
                <a:latin typeface="+mj-lt"/>
                <a:ea typeface="+mj-ea"/>
                <a:cs typeface="+mj-cs"/>
                <a:sym typeface="Calibri"/>
              </a:rPr>
              <a:t> the surrounding area in order to avoid a </a:t>
            </a:r>
            <a:r>
              <a:rPr lang="en-US" sz="1350" dirty="0" smtClean="0">
                <a:solidFill>
                  <a:srgbClr val="000000"/>
                </a:solidFill>
                <a:latin typeface="+mj-lt"/>
                <a:ea typeface="+mj-ea"/>
                <a:cs typeface="+mj-cs"/>
                <a:sym typeface="Calibri"/>
              </a:rPr>
              <a:t>collision.</a:t>
            </a:r>
            <a:endParaRPr lang="en-US" sz="135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1321832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12" ma:contentTypeDescription="Create a new document." ma:contentTypeScope="" ma:versionID="b60217a1b237a4267410b2a768b4bf3e">
  <xsd:schema xmlns:xsd="http://www.w3.org/2001/XMLSchema" xmlns:xs="http://www.w3.org/2001/XMLSchema" xmlns:p="http://schemas.microsoft.com/office/2006/metadata/properties" xmlns:ns3="71f32d46-6d44-42df-9bf9-b69fba183449" xmlns:ns4="e4df6fb9-7f5d-4876-9a99-8ab4fa680755" targetNamespace="http://schemas.microsoft.com/office/2006/metadata/properties" ma:root="true" ma:fieldsID="9777525ea55fc1b93a716067ac55ce03" ns3:_="" ns4:_="">
    <xsd:import namespace="71f32d46-6d44-42df-9bf9-b69fba183449"/>
    <xsd:import namespace="e4df6fb9-7f5d-4876-9a99-8ab4fa6807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90C5A6-9007-47EF-AB87-6C1B768A4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32d46-6d44-42df-9bf9-b69fba183449"/>
    <ds:schemaRef ds:uri="e4df6fb9-7f5d-4876-9a99-8ab4fa680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0B80675E-01F7-49AA-B61E-EE85CFCAD03B}">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e4df6fb9-7f5d-4876-9a99-8ab4fa680755"/>
    <ds:schemaRef ds:uri="http://purl.org/dc/elements/1.1/"/>
    <ds:schemaRef ds:uri="71f32d46-6d44-42df-9bf9-b69fba183449"/>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3802</TotalTime>
  <Words>3202</Words>
  <Application>Microsoft Office PowerPoint</Application>
  <PresentationFormat>On-screen Show (4:3)</PresentationFormat>
  <Paragraphs>128</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ＭＳ Ｐゴシック</vt:lpstr>
      <vt:lpstr>Arial</vt:lpstr>
      <vt:lpstr>Calibri</vt:lpstr>
      <vt:lpstr>Helvetica</vt:lpstr>
      <vt:lpstr>Helvetica Neue Medium</vt:lpstr>
      <vt:lpstr>Times New Roman</vt:lpstr>
      <vt:lpstr>1_Custom Design</vt:lpstr>
      <vt:lpstr>2_Custom Design</vt:lpstr>
      <vt:lpstr>The National FAA Safety Team Presents</vt:lpstr>
      <vt:lpstr>DronePro Discussion Slides April 2022</vt:lpstr>
      <vt:lpstr>Is operating a drone from inside a structure while using Visual Observers (VO) located outside the structure compliant with Visual Line Of Sight (VLOS) rules?</vt:lpstr>
      <vt:lpstr>Are these drone operators complying with VLOS without a waiver?</vt:lpstr>
      <vt:lpstr>My VO sees the drone. Isn’t that sufficient?</vt:lpstr>
      <vt:lpstr>Reaction time and Visual Illusions</vt:lpstr>
      <vt:lpstr>What to do?</vt:lpstr>
      <vt:lpstr>What else to do?</vt:lpstr>
      <vt:lpstr>VLOS = See and Avoid = Collision Avoidance</vt:lpstr>
      <vt:lpstr>Want to Learn More?  Here are some good references</vt:lpstr>
      <vt:lpstr>More References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Hassig, Guido (FAA)</cp:lastModifiedBy>
  <cp:revision>268</cp:revision>
  <dcterms:created xsi:type="dcterms:W3CDTF">2005-01-28T20:32:53Z</dcterms:created>
  <dcterms:modified xsi:type="dcterms:W3CDTF">2022-05-02T16:14:01Z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y fmtid="{D5CDD505-2E9C-101B-9397-08002B2CF9AE}" pid="3" name="_dlc_DocIdItemGuid">
    <vt:lpwstr>8b3dfcba-cca9-426a-8839-f469dc3d475f</vt:lpwstr>
  </property>
</Properties>
</file>