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8"/>
  </p:notesMasterIdLst>
  <p:handoutMasterIdLst>
    <p:handoutMasterId r:id="rId19"/>
  </p:handoutMasterIdLst>
  <p:sldIdLst>
    <p:sldId id="294" r:id="rId5"/>
    <p:sldId id="315" r:id="rId6"/>
    <p:sldId id="316" r:id="rId7"/>
    <p:sldId id="317" r:id="rId8"/>
    <p:sldId id="318" r:id="rId9"/>
    <p:sldId id="319" r:id="rId10"/>
    <p:sldId id="320" r:id="rId11"/>
    <p:sldId id="321" r:id="rId12"/>
    <p:sldId id="309" r:id="rId13"/>
    <p:sldId id="310" r:id="rId14"/>
    <p:sldId id="311" r:id="rId15"/>
    <p:sldId id="312" r:id="rId16"/>
    <p:sldId id="314" r:id="rId17"/>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94"/>
            <p14:sldId id="315"/>
            <p14:sldId id="316"/>
            <p14:sldId id="317"/>
            <p14:sldId id="318"/>
            <p14:sldId id="319"/>
            <p14:sldId id="320"/>
            <p14:sldId id="321"/>
            <p14:sldId id="309"/>
            <p14:sldId id="310"/>
            <p14:sldId id="311"/>
            <p14:sldId id="312"/>
            <p14:sldId id="314"/>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248" autoAdjust="0"/>
    <p:restoredTop sz="82577" autoAdjust="0"/>
  </p:normalViewPr>
  <p:slideViewPr>
    <p:cSldViewPr snapToGrid="0">
      <p:cViewPr varScale="1">
        <p:scale>
          <a:sx n="73" d="100"/>
          <a:sy n="73" d="100"/>
        </p:scale>
        <p:origin x="874" y="67"/>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637"/>
    </p:cViewPr>
  </p:sorterViewPr>
  <p:notesViewPr>
    <p:cSldViewPr snapToGrid="0">
      <p:cViewPr varScale="1">
        <p:scale>
          <a:sx n="66" d="100"/>
          <a:sy n="66" d="100"/>
        </p:scale>
        <p:origin x="170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a:t>
            </a:fld>
            <a:endParaRPr lang="en-US" dirty="0"/>
          </a:p>
        </p:txBody>
      </p:sp>
    </p:spTree>
    <p:extLst>
      <p:ext uri="{BB962C8B-B14F-4D97-AF65-F5344CB8AC3E}">
        <p14:creationId xmlns:p14="http://schemas.microsoft.com/office/powerpoint/2010/main" val="327595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CFR Part 91 applies to all </a:t>
            </a:r>
            <a:r>
              <a:rPr lang="en-US" i="1" dirty="0" smtClean="0"/>
              <a:t>public</a:t>
            </a:r>
            <a:r>
              <a:rPr lang="en-US" dirty="0" smtClean="0"/>
              <a:t> aircraft flights, and all </a:t>
            </a:r>
            <a:r>
              <a:rPr lang="en-US" i="1" dirty="0" smtClean="0"/>
              <a:t>civil</a:t>
            </a:r>
            <a:r>
              <a:rPr lang="en-US" dirty="0" smtClean="0"/>
              <a:t> flights of drones that weigh 55 pounds or more.  Public aircraft are exempt from a few regulations of part 91, but those public aircraft exemptions pertain mostly to airworthiness or airworthiness certificates.</a:t>
            </a:r>
          </a:p>
          <a:p>
            <a:endParaRPr lang="en-US" dirty="0"/>
          </a:p>
          <a:p>
            <a:r>
              <a:rPr lang="en-US" dirty="0" smtClean="0"/>
              <a:t>Part 91 requires a preflight for civil aircraft, and all Public Aircraft COAs have a clause in them that require a preflight as well. This was added to the COAs to require public aircraft drone operators to do a preflight even though they don’t have a civil airworthiness certificate.</a:t>
            </a:r>
          </a:p>
          <a:p>
            <a:endParaRPr lang="en-US" dirty="0"/>
          </a:p>
          <a:p>
            <a:r>
              <a:rPr lang="en-US" dirty="0" smtClean="0"/>
              <a:t>All part 91 drone flights require a Certificate of Waiver/Authorization (Form 7711) also called a COA, and in those COAs are additional pre-flight instructions.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40034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opportunity to ask the attendees to pull out Advisory Circular 107-2A, and turn to Appendix E and take them thru the significant items that pertain to your area of the country.  Like everything else in the AC, this sample checklist is advisory in nature, but good checklists are the key point of emphasis, because they are excellent memory joggers.  107.49 requires the RPIC to check those items listed in 107.49 at a minimum, and that is a regulatory requirement for all flights governed by part 107.</a:t>
            </a:r>
          </a:p>
          <a:p>
            <a:endParaRPr lang="en-US"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454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6426"/>
            <a:ext cx="5140960" cy="4778374"/>
          </a:xfrm>
        </p:spPr>
        <p:txBody>
          <a:bodyPr/>
          <a:lstStyle/>
          <a:p>
            <a:r>
              <a:rPr lang="en-US" dirty="0" smtClean="0"/>
              <a:t>Depending on which rules govern the flight, there are different weather criteria that must be met.</a:t>
            </a:r>
          </a:p>
          <a:p>
            <a:endParaRPr lang="en-US" dirty="0"/>
          </a:p>
          <a:p>
            <a:r>
              <a:rPr lang="en-US" dirty="0" smtClean="0"/>
              <a:t>A rec flyer fully complying with </a:t>
            </a:r>
            <a:r>
              <a:rPr lang="en-US" b="1" dirty="0" smtClean="0"/>
              <a:t>49 USC 44809 </a:t>
            </a:r>
            <a:r>
              <a:rPr lang="en-US" dirty="0" smtClean="0"/>
              <a:t>does not have regulatory weather minimums, per se, but since one of the criteria to fly under 44809 requires the operator to follow the safety guidelines of a FAA-approved Community Based Organization (CBO) or the FAA’s interim safety guidelines, the operator must check and follow those guidelines (or the flight is governed by 14 CFR part 107).  Many CBOs have ceiling and visibility minima, for example, but some do not.</a:t>
            </a:r>
          </a:p>
          <a:p>
            <a:endParaRPr lang="en-US" dirty="0" smtClean="0"/>
          </a:p>
          <a:p>
            <a:r>
              <a:rPr lang="en-US" b="1" dirty="0" smtClean="0"/>
              <a:t>Part 91 </a:t>
            </a:r>
            <a:r>
              <a:rPr lang="en-US" dirty="0" smtClean="0"/>
              <a:t>flights, such as flights flown as a public aircraft, or Section 44807 flights (civil drone 55 pounds or greater), or flights flown under a Special Airworthiness Certificate have weather criteria found in two locations. One is regulation 91.155, which has minima dependent on the class of airspace, and the other is in the terms and conditions of their Certificate of Waiver/Authorization.</a:t>
            </a:r>
          </a:p>
          <a:p>
            <a:endParaRPr lang="en-US" dirty="0"/>
          </a:p>
          <a:p>
            <a:r>
              <a:rPr lang="en-US" b="1" dirty="0" smtClean="0"/>
              <a:t>Part 107 </a:t>
            </a:r>
            <a:r>
              <a:rPr lang="en-US" dirty="0" smtClean="0"/>
              <a:t>has weather minima, found in 107.51(c).  One criteria that is worthy of discussing with the audience is to remain at least 500’ below and 2000’ horizontally away, from clouds. This essentially means that to fly at 400’ AGL, the minimum ceiling must be 900’ (400+500=900).  If someone is planning to fly 400’ above a structure that is 400’ tall, the minimum ceiling must be 1300’ for example (800+500=1300) Flights in or around ground fog are not allowed, as another example.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78166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sites exist today, and many Remote Control modelers operate there, with a Letter of Authorization between the club and the local Air Traffic Control Facility specifying the terms and conditions of that site.  Fixed Sites are depicted on the ArcGIS UASFM by a blue circle.</a:t>
            </a:r>
          </a:p>
          <a:p>
            <a:endParaRPr lang="en-US" dirty="0"/>
          </a:p>
          <a:p>
            <a:r>
              <a:rPr lang="en-US" dirty="0" smtClean="0"/>
              <a:t>FRIAs are something that’s associated with the implementation of Remote ID (RID).</a:t>
            </a:r>
          </a:p>
          <a:p>
            <a:endParaRPr lang="en-US" dirty="0"/>
          </a:p>
          <a:p>
            <a:r>
              <a:rPr lang="en-US" dirty="0" smtClean="0"/>
              <a:t>Fixed Sites will not be exempt from Remote ID. FRIAs will be exempt from RID.</a:t>
            </a:r>
          </a:p>
          <a:p>
            <a:endParaRPr lang="en-US"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5794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308" y="4264026"/>
            <a:ext cx="5140960" cy="4486274"/>
          </a:xfrm>
        </p:spPr>
        <p:txBody>
          <a:bodyPr/>
          <a:lstStyle/>
          <a:p>
            <a:r>
              <a:rPr lang="en-US" dirty="0" smtClean="0"/>
              <a:t>The requirement to notify any airport/heliport within 5 miles of where a recreational flyer was originally created in 2012, but</a:t>
            </a:r>
            <a:r>
              <a:rPr lang="en-US" b="1" dirty="0" smtClean="0"/>
              <a:t> was changed in 2018</a:t>
            </a:r>
            <a:r>
              <a:rPr lang="en-US" dirty="0" smtClean="0"/>
              <a:t>. </a:t>
            </a:r>
          </a:p>
          <a:p>
            <a:endParaRPr lang="en-US" dirty="0"/>
          </a:p>
          <a:p>
            <a:r>
              <a:rPr lang="en-US" dirty="0" smtClean="0"/>
              <a:t>The requirement “to notify” was originally established in Section 336 of public law (PL) 112-95 in 2012</a:t>
            </a:r>
            <a:r>
              <a:rPr lang="en-US" dirty="0"/>
              <a:t>, codified in </a:t>
            </a:r>
            <a:r>
              <a:rPr lang="en-US" dirty="0" smtClean="0"/>
              <a:t>49 </a:t>
            </a:r>
            <a:r>
              <a:rPr lang="en-US" dirty="0"/>
              <a:t>USC </a:t>
            </a:r>
            <a:r>
              <a:rPr lang="en-US" dirty="0" smtClean="0"/>
              <a:t>40101, the special rule for model aircraft, and this special rule required model aircraft to “notify” airports and control towers within 5 miles prior to operating.  </a:t>
            </a:r>
            <a:r>
              <a:rPr lang="en-US" b="1" dirty="0" smtClean="0">
                <a:solidFill>
                  <a:srgbClr val="FF0000"/>
                </a:solidFill>
              </a:rPr>
              <a:t>However the 5 mile notification requirement was </a:t>
            </a:r>
            <a:r>
              <a:rPr lang="en-US" b="1" u="sng" dirty="0" smtClean="0">
                <a:solidFill>
                  <a:srgbClr val="FF0000"/>
                </a:solidFill>
              </a:rPr>
              <a:t>rescinded</a:t>
            </a:r>
            <a:r>
              <a:rPr lang="en-US" b="1" dirty="0" smtClean="0">
                <a:solidFill>
                  <a:srgbClr val="FF0000"/>
                </a:solidFill>
              </a:rPr>
              <a:t> by Congress in 2018 with Section 349 of Public Law 115-254, codified in 49 USC 44809</a:t>
            </a:r>
            <a:r>
              <a:rPr lang="en-US" dirty="0" smtClean="0">
                <a:solidFill>
                  <a:srgbClr val="FF0000"/>
                </a:solidFill>
              </a:rPr>
              <a:t>.</a:t>
            </a:r>
            <a:r>
              <a:rPr lang="en-US" dirty="0" smtClean="0"/>
              <a:t>  When the law was changed, persons flying under the newly created “limited exception for recreational flyers”, codified in 49 USC 44809 were required to obtain an airspace authorization from the FAA in a manner acceptable to the Administrator before operating in controlled airspace.  </a:t>
            </a:r>
            <a:r>
              <a:rPr lang="en-US" b="1" dirty="0" smtClean="0"/>
              <a:t>The FAA has determined that this airspace authorization in controlled airspace (Class B, C, D, and surface area Class E) must be obtained via LAANC or DroneZone (for non-LAANC capable airports), or operated within a Fixed Flying Site.  </a:t>
            </a:r>
          </a:p>
          <a:p>
            <a:endParaRPr lang="en-US" b="1" dirty="0"/>
          </a:p>
          <a:p>
            <a:r>
              <a:rPr lang="en-US" dirty="0" smtClean="0"/>
              <a:t>See AC 91-57 and JO 7200.23 for more information about obtaining an airspace authorization.</a:t>
            </a:r>
          </a:p>
          <a:p>
            <a:endParaRPr lang="en-US" b="1" dirty="0"/>
          </a:p>
          <a:p>
            <a:r>
              <a:rPr lang="en-US" b="1" dirty="0" smtClean="0"/>
              <a:t>Rec flyers (and part 107 operators) do </a:t>
            </a:r>
            <a:r>
              <a:rPr lang="en-US" b="1" u="sng" dirty="0" smtClean="0"/>
              <a:t>not</a:t>
            </a:r>
            <a:r>
              <a:rPr lang="en-US" b="1" dirty="0" smtClean="0"/>
              <a:t> need an airspace authorization if flying in uncontrolled (Class G) airspace. </a:t>
            </a:r>
          </a:p>
          <a:p>
            <a:endParaRPr lang="en-US" b="1" dirty="0"/>
          </a:p>
          <a:p>
            <a:r>
              <a:rPr lang="en-US" b="1" dirty="0" smtClean="0"/>
              <a:t>Authorization to operate in uncontrolled airspace is provided in 49 USC 44809 (a)(6), and in part 107 (if flying under part 107).</a:t>
            </a:r>
            <a:endParaRPr lang="en-US" b="1"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6599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308" y="4283076"/>
            <a:ext cx="5140960" cy="4943474"/>
          </a:xfrm>
        </p:spPr>
        <p:txBody>
          <a:bodyPr/>
          <a:lstStyle/>
          <a:p>
            <a:r>
              <a:rPr lang="en-US" dirty="0" smtClean="0"/>
              <a:t>Under part 107, all operations over people or moving vehicles are now categorized as Category 1, 2, 3, or 4. See 107 subpart D for more information about the rules for conducting an operation over people or moving vehicles. Remember that part 107 is only good for civil drones up to 55 pounds. Part 91 applies to civil drones 55 pounds or more, and public aircraft drones of any weight.</a:t>
            </a:r>
          </a:p>
          <a:p>
            <a:endParaRPr lang="en-US" dirty="0"/>
          </a:p>
          <a:p>
            <a:r>
              <a:rPr lang="en-US" dirty="0" smtClean="0"/>
              <a:t>Public safety fly under either part 107, or under part 91, depending on whether they are operating as a civil or public aircraft.  See AC 00-1.1B for more information about operating as a public aircraft. When public safety operate as a civil aircraft under part 107 (with a small UAS, for example), they must comply with the part 107 rules just as any other part 107 operator.</a:t>
            </a:r>
          </a:p>
          <a:p>
            <a:endParaRPr lang="en-US" dirty="0"/>
          </a:p>
          <a:p>
            <a:r>
              <a:rPr lang="en-US" dirty="0" smtClean="0"/>
              <a:t>Any operation over people or moving vehicles must use a drone that has an FAA approved Declaration of Compliance (DOC), and is legibly marked.  As of 19 October 2021 when these slides were made, there are no approved DOC category drones, so the only alternative for ops over people is to use a Category 1 drone, which weighs under 0.55 pounds, and fully complies with Subpart D of 14 CFR part 107. </a:t>
            </a:r>
          </a:p>
          <a:p>
            <a:endParaRPr lang="en-US" dirty="0"/>
          </a:p>
          <a:p>
            <a:r>
              <a:rPr lang="en-US" dirty="0" smtClean="0"/>
              <a:t>If public safety cannot fully comply with the appropriate flight rules, and they have an emergency, they should follow the Special Governmental Interest process and obtain a temporary, emergency waiver or authorization from the FAA Systems Operation Support Center. See JO 7200.23 for more information about that process.</a:t>
            </a:r>
          </a:p>
          <a:p>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529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check if your drone has an approved Declaration of Compliance (DOC) by the FAA, go to the web site shown on the slide.  On the bottom right hand side of the landing page is a hotlink to “view public DOC list”.  This will list all FAA accepted (by the FAA) drones by make/model and category as well as approved Remote ID modules.</a:t>
            </a:r>
          </a:p>
          <a:p>
            <a:endParaRPr lang="en-US" dirty="0"/>
          </a:p>
          <a:p>
            <a:r>
              <a:rPr lang="en-US" dirty="0" smtClean="0"/>
              <a:t>If the drone or RID appliance is not listed as accepted on this page, it’s </a:t>
            </a:r>
            <a:r>
              <a:rPr lang="en-US" b="1" u="sng" dirty="0" smtClean="0"/>
              <a:t>not</a:t>
            </a:r>
            <a:r>
              <a:rPr lang="en-US" dirty="0" smtClean="0"/>
              <a:t> approved by the FAA for use.</a:t>
            </a:r>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5289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6426"/>
            <a:ext cx="5140960" cy="4352924"/>
          </a:xfrm>
        </p:spPr>
        <p:txBody>
          <a:bodyPr/>
          <a:lstStyle/>
          <a:p>
            <a:r>
              <a:rPr lang="en-US" dirty="0" smtClean="0"/>
              <a:t>Prior to the amendment to part 107.29 became effective on 6 April 2021, the FAA provided notice in the Federal Register that all existing 107.29 waivers would automatically terminate on 17 May 2021. This was to allow those waiver holders time to train their pilots and equip their drones to comply with the newly amended regulation.</a:t>
            </a:r>
          </a:p>
          <a:p>
            <a:endParaRPr lang="en-US" dirty="0"/>
          </a:p>
          <a:p>
            <a:r>
              <a:rPr lang="en-US" dirty="0" smtClean="0"/>
              <a:t>The amended 107.29 rule allows for part 107 certificated pilots to fly at night provided they have taken the updated training (which includes night topics), and have equipped their drone with an anti-collision light visible for 3 statute miles (SM).</a:t>
            </a:r>
          </a:p>
          <a:p>
            <a:endParaRPr lang="en-US" dirty="0"/>
          </a:p>
          <a:p>
            <a:r>
              <a:rPr lang="en-US" dirty="0" smtClean="0"/>
              <a:t>Of significance to part 91 operations, which include all public aircraft operators or civil operators operating drones that weigh 55 pounds or more, the amendment to 107.29 is not applicable to them, since their operation is flown under part 91, and not part 107.  Part 91 operations have a Certificate of Waiver/Authorization that have terms and conditions that cover night operations of UAS.</a:t>
            </a:r>
          </a:p>
          <a:p>
            <a:endParaRPr lang="en-US" dirty="0"/>
          </a:p>
          <a:p>
            <a:r>
              <a:rPr lang="en-US" dirty="0" smtClean="0"/>
              <a:t>A waiver to 107.29 is still possible mainly to allow applicants to seek relief from the 3SM lighting requirement. This may be of interest to drone light show operators and some law enforcement operators, but these type of applicants are expected to be few in number.</a:t>
            </a:r>
            <a:endParaRPr lang="en-US"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83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308" y="4183063"/>
            <a:ext cx="5140960" cy="4959349"/>
          </a:xfrm>
        </p:spPr>
        <p:txBody>
          <a:bodyPr/>
          <a:lstStyle/>
          <a:p>
            <a:r>
              <a:rPr lang="en-US" dirty="0" smtClean="0"/>
              <a:t>Consider taking the audience thru the exact wording of both 107.29 and 107.31 to show that the two regs address two completely different requirements</a:t>
            </a:r>
            <a:r>
              <a:rPr lang="en-US" dirty="0"/>
              <a:t>. </a:t>
            </a:r>
            <a:endParaRPr lang="en-US" dirty="0" smtClean="0"/>
          </a:p>
          <a:p>
            <a:endParaRPr lang="en-US" dirty="0"/>
          </a:p>
          <a:p>
            <a:r>
              <a:rPr lang="en-US" dirty="0" smtClean="0"/>
              <a:t>The amended 107.29 now allows part 107 pilots to fly at night provided they do some things first.  It establishes pre-requisite tasks in order to fly at night. While is does allow the Remote Pilot to reduce the intensity of the lighting </a:t>
            </a:r>
            <a:r>
              <a:rPr lang="en-US" i="1" dirty="0" smtClean="0"/>
              <a:t>during flight</a:t>
            </a:r>
            <a:r>
              <a:rPr lang="en-US" dirty="0" smtClean="0"/>
              <a:t> for safety reasons, the requirement for Visual Line of Sight (VLOS) is covered in 107.31, day or night, in all conditions.  If a remote pilot chooses for safety reasons to reduce the intensity of the lighting, that decision and action to reduce the intensity is done on a </a:t>
            </a:r>
            <a:r>
              <a:rPr lang="en-US" i="1" dirty="0" smtClean="0"/>
              <a:t>flight by flight basis</a:t>
            </a:r>
            <a:r>
              <a:rPr lang="en-US" dirty="0" smtClean="0"/>
              <a:t>, depending on the conditions and situation </a:t>
            </a:r>
            <a:r>
              <a:rPr lang="en-US" i="1" u="sng" dirty="0" smtClean="0"/>
              <a:t>for that </a:t>
            </a:r>
            <a:r>
              <a:rPr lang="en-US" u="sng" dirty="0" smtClean="0"/>
              <a:t>flight</a:t>
            </a:r>
            <a:r>
              <a:rPr lang="en-US" dirty="0" smtClean="0"/>
              <a:t>. </a:t>
            </a:r>
          </a:p>
          <a:p>
            <a:endParaRPr lang="en-US" dirty="0"/>
          </a:p>
          <a:p>
            <a:r>
              <a:rPr lang="en-US" dirty="0" smtClean="0"/>
              <a:t>107.29 and 107.31 are two very different regulations, like apples to oranges, that cover two very distinct requirements.  </a:t>
            </a:r>
          </a:p>
          <a:p>
            <a:endParaRPr lang="en-US" b="1" dirty="0"/>
          </a:p>
          <a:p>
            <a:r>
              <a:rPr lang="en-US" dirty="0" smtClean="0"/>
              <a:t>Many operators are confused about the 3 Statute Mile (SM) lighting requirement, and erroneously think that allows them to fly the drone out up to 3SM. </a:t>
            </a:r>
            <a:r>
              <a:rPr lang="en-US" b="1" dirty="0" smtClean="0">
                <a:solidFill>
                  <a:srgbClr val="FF0000"/>
                </a:solidFill>
              </a:rPr>
              <a:t>The 3SM lighting visibility requirement is NOT to allow the drone pilot to fly their drone three miles away. </a:t>
            </a:r>
            <a:r>
              <a:rPr lang="en-US" b="1" dirty="0"/>
              <a:t>The 3SM lighting requirement is there </a:t>
            </a:r>
            <a:r>
              <a:rPr lang="en-US" b="1" dirty="0" smtClean="0"/>
              <a:t>as a safety mitigation to </a:t>
            </a:r>
            <a:r>
              <a:rPr lang="en-US" b="1" dirty="0"/>
              <a:t>allow manned pilots to see the drone far enough away to safely maneuver away. </a:t>
            </a:r>
            <a:r>
              <a:rPr lang="en-US" dirty="0" smtClean="0"/>
              <a:t>Notice that 107.31 VLOS does not differentiate VLOS criteria between day or night.  </a:t>
            </a:r>
            <a:r>
              <a:rPr lang="en-US" b="1" dirty="0" smtClean="0"/>
              <a:t>See the slide covering 107.31 for more discussion about what VLOS is, and what it means in practical operation.  </a:t>
            </a:r>
            <a:endParaRPr lang="en-US" b="1" dirty="0"/>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3899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Notes Placeholder 2"/>
          <p:cNvSpPr>
            <a:spLocks noGrp="1"/>
          </p:cNvSpPr>
          <p:nvPr>
            <p:ph type="body" idx="3"/>
          </p:nvPr>
        </p:nvSpPr>
        <p:spPr>
          <a:xfrm>
            <a:off x="936308" y="4183062"/>
            <a:ext cx="5140960" cy="5113337"/>
          </a:xfrm>
        </p:spPr>
        <p:txBody>
          <a:bodyPr/>
          <a:lstStyle/>
          <a:p>
            <a:r>
              <a:rPr lang="en-US" dirty="0" smtClean="0"/>
              <a:t>The requirement to maintain Visual Line of Sight (VLOS) in order to see and avoid another aircraft is a fundamental concept when operating aircraft in the National Airspace System (the NAS). It’s not simply a matter of seeing the drone as a speck on the horizon. Both the remote pilot in command and a visual observer (VO) if used, must be in a position </a:t>
            </a:r>
            <a:r>
              <a:rPr lang="en-US" i="1" u="sng" dirty="0" smtClean="0"/>
              <a:t>to be able to </a:t>
            </a:r>
            <a:r>
              <a:rPr lang="en-US" dirty="0" smtClean="0"/>
              <a:t>see the drone at all times during flight </a:t>
            </a:r>
            <a:r>
              <a:rPr lang="en-US" i="1" u="sng" dirty="0" smtClean="0"/>
              <a:t>well enough </a:t>
            </a:r>
            <a:r>
              <a:rPr lang="en-US" dirty="0" smtClean="0"/>
              <a:t>to determine its Location, Altitude, Attitude, Direction of Flight, and be able to see the surrounding airspace well enough to be certain the drone poses no hazard to other aircraft, or persons or property on the ground.  The acronym LAADON is a good memory jogger to aid in remembering the criteria.  </a:t>
            </a:r>
            <a:r>
              <a:rPr lang="en-US" b="1" dirty="0" smtClean="0"/>
              <a:t>Even if a VO is performing (exercising) the VLOS duties, the Remote Pilot must still be able to look up at all times during the flight to determine LAADON on their own.</a:t>
            </a:r>
          </a:p>
          <a:p>
            <a:endParaRPr lang="en-US" dirty="0"/>
          </a:p>
          <a:p>
            <a:r>
              <a:rPr lang="en-US" dirty="0" smtClean="0"/>
              <a:t>The requirement for VLOS is stated in 107.31.  These criteria apply in any conditions, day or night, good visibility or bad.  These are </a:t>
            </a:r>
            <a:r>
              <a:rPr lang="en-US" b="1" i="1" dirty="0" smtClean="0"/>
              <a:t>performance based criteria</a:t>
            </a:r>
            <a:r>
              <a:rPr lang="en-US" dirty="0" smtClean="0"/>
              <a:t>, which means the outcome is the driver.  Performance based regulations recognize the fact that conditions may change and the distance one can see the drone well enough to determine LAADON can be different for each flight, depending on those conditions.  </a:t>
            </a:r>
            <a:endParaRPr lang="en-US" dirty="0"/>
          </a:p>
          <a:p>
            <a:endParaRPr lang="en-US" dirty="0" smtClean="0"/>
          </a:p>
          <a:p>
            <a:r>
              <a:rPr lang="en-US" b="1" dirty="0"/>
              <a:t>Look at the Pilot’s Handbook of Aeronautical Knowledge, Chapter 17 for more information on aeromedical factors that effect flight</a:t>
            </a:r>
            <a:r>
              <a:rPr lang="en-US" b="1" dirty="0" smtClean="0"/>
              <a:t>.  </a:t>
            </a:r>
            <a:r>
              <a:rPr lang="en-US" dirty="0" smtClean="0"/>
              <a:t>We know from the night visual illusions and the physiology of the eye that the human eye has much less visual acuity at night or low light conditions. One can infer from this that the distance an operator can see a drone well enough to determine LAADON at night is </a:t>
            </a:r>
            <a:r>
              <a:rPr lang="en-US" b="1" i="1" u="sng" dirty="0" smtClean="0">
                <a:solidFill>
                  <a:srgbClr val="FF0000"/>
                </a:solidFill>
              </a:rPr>
              <a:t>MUCH LESS </a:t>
            </a:r>
            <a:r>
              <a:rPr lang="en-US" dirty="0" smtClean="0"/>
              <a:t>than during the day.  </a:t>
            </a:r>
            <a:endParaRPr lang="en-US" b="1" dirty="0"/>
          </a:p>
        </p:txBody>
      </p:sp>
    </p:spTree>
    <p:extLst>
      <p:ext uri="{BB962C8B-B14F-4D97-AF65-F5344CB8AC3E}">
        <p14:creationId xmlns:p14="http://schemas.microsoft.com/office/powerpoint/2010/main" val="26368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1225" rtl="0" eaLnBrk="1" fontAlgn="base" latinLnBrk="0" hangingPunct="1">
              <a:lnSpc>
                <a:spcPct val="100000"/>
              </a:lnSpc>
              <a:spcBef>
                <a:spcPct val="0"/>
              </a:spcBef>
              <a:spcAft>
                <a:spcPct val="0"/>
              </a:spcAft>
              <a:buClrTx/>
              <a:buSzTx/>
              <a:buFontTx/>
              <a:buNone/>
              <a:tabLst/>
              <a:defRPr/>
            </a:pPr>
            <a:fld id="{55D68406-F15C-4303-97CE-0E3EE59880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373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of whether or not a preflight is required comes up fairly regularly.  Whether or not the Federal regulations or US Code requires it, the prudent pilot should always consider risk before flying. Good safety culture suggests that one should always look over their equipment before flight to ensure it will perform as expected.  Protecting one’s investment in a drone also suggests that a safety and function check is also a good practice to follow before flying.</a:t>
            </a:r>
          </a:p>
          <a:p>
            <a:endParaRPr lang="en-US" dirty="0"/>
          </a:p>
          <a:p>
            <a:r>
              <a:rPr lang="en-US" dirty="0" smtClean="0"/>
              <a:t>49 USC 44809 does not explicitly require a preflight, but it does require the operator to follow the safety guidelines of a Community Based Organization and not endanger the safety of the National Airspace System.  Many of those CBOs’ safety guidelines do have a preflight check as part of their guidelines.  It may also be good to remind the audience that </a:t>
            </a:r>
            <a:r>
              <a:rPr lang="en-US" b="1" dirty="0" smtClean="0"/>
              <a:t>any flight that does not </a:t>
            </a:r>
            <a:r>
              <a:rPr lang="en-US" b="1" u="sng" dirty="0" smtClean="0"/>
              <a:t>fully comply </a:t>
            </a:r>
            <a:r>
              <a:rPr lang="en-US" b="1" dirty="0" smtClean="0"/>
              <a:t>with all of the criteria of 49 USC 44809, is governed by 14 CFR part 107, and </a:t>
            </a:r>
            <a:r>
              <a:rPr lang="en-US" b="1" i="1" u="sng" dirty="0" smtClean="0"/>
              <a:t>a pre-flight IS required under part 107</a:t>
            </a:r>
            <a:r>
              <a:rPr lang="en-US" b="1" dirty="0" smtClean="0"/>
              <a:t>.</a:t>
            </a:r>
          </a:p>
          <a:p>
            <a:endParaRPr lang="en-US" dirty="0"/>
          </a:p>
          <a:p>
            <a:r>
              <a:rPr lang="en-US" dirty="0" smtClean="0"/>
              <a:t>Advisory Circulars 91-57B and 60-22 Aeronautical Decision Making might be good resources to use when discussing pre-flight planning and risk-based decision making with the rec flying community.</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01842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7" r:id="rId3"/>
    <p:sldLayoutId id="2147483658" r:id="rId4"/>
    <p:sldLayoutId id="2147483660" r:id="rId5"/>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a.gov/go/uasdat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uasdoc.fa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aa.gov/ua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faa.gov/regulations_policies/advisory_circulars/" TargetMode="External"/><Relationship Id="rId5" Type="http://schemas.openxmlformats.org/officeDocument/2006/relationships/hyperlink" Target="https://www.ecfr.gov/" TargetMode="External"/><Relationship Id="rId4" Type="http://schemas.openxmlformats.org/officeDocument/2006/relationships/hyperlink" Target="mailto:UASHelp@faa.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F6FF14-FC6A-41B6-B2DC-884C6B7C3F2E}" type="slidenum">
              <a:rPr lang="en-US" smtClean="0"/>
              <a:pPr/>
              <a:t>1</a:t>
            </a:fld>
            <a:endParaRPr lang="en-US" dirty="0"/>
          </a:p>
        </p:txBody>
      </p:sp>
      <p:pic>
        <p:nvPicPr>
          <p:cNvPr id="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2562" y="154941"/>
            <a:ext cx="3801438"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2562" y="3106122"/>
            <a:ext cx="1180476"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6996" y="2240280"/>
            <a:ext cx="1600088" cy="11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068330"/>
            <a:ext cx="2315497"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2562" y="3068330"/>
            <a:ext cx="1892628" cy="150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5582" y="4536461"/>
            <a:ext cx="2153307" cy="149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78889" y="4570412"/>
            <a:ext cx="1694608" cy="14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ist of unmanned aerial vehicles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2562" y="0"/>
            <a:ext cx="1515438" cy="1086685"/>
          </a:xfrm>
          <a:prstGeom prst="rect">
            <a:avLst/>
          </a:prstGeom>
        </p:spPr>
      </p:pic>
      <p:sp>
        <p:nvSpPr>
          <p:cNvPr id="16" name="Title 1"/>
          <p:cNvSpPr>
            <a:spLocks noGrp="1"/>
          </p:cNvSpPr>
          <p:nvPr>
            <p:ph type="title"/>
          </p:nvPr>
        </p:nvSpPr>
        <p:spPr>
          <a:xfrm>
            <a:off x="428105" y="85111"/>
            <a:ext cx="3992563" cy="3835380"/>
          </a:xfrm>
        </p:spPr>
        <p:txBody>
          <a:bodyPr/>
          <a:lstStyle/>
          <a:p>
            <a:r>
              <a:rPr lang="en-US" dirty="0"/>
              <a:t>National FAASTeam </a:t>
            </a:r>
            <a:r>
              <a:rPr lang="en-US" sz="3600" b="0" dirty="0" smtClean="0"/>
              <a:t>DronePro November Discussion Slides</a:t>
            </a:r>
            <a:endParaRPr lang="en-US" b="0" dirty="0"/>
          </a:p>
        </p:txBody>
      </p:sp>
      <p:sp>
        <p:nvSpPr>
          <p:cNvPr id="17" name="Text Box 1051"/>
          <p:cNvSpPr txBox="1">
            <a:spLocks noChangeArrowheads="1"/>
          </p:cNvSpPr>
          <p:nvPr/>
        </p:nvSpPr>
        <p:spPr bwMode="auto">
          <a:xfrm>
            <a:off x="145529" y="4430583"/>
            <a:ext cx="48450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None/>
            </a:pPr>
            <a:r>
              <a:rPr lang="en-US" sz="1600" dirty="0" smtClean="0">
                <a:solidFill>
                  <a:srgbClr val="1D2F68"/>
                </a:solidFill>
              </a:rPr>
              <a:t>Presented to: </a:t>
            </a:r>
          </a:p>
          <a:p>
            <a:pPr>
              <a:buNone/>
            </a:pPr>
            <a:r>
              <a:rPr lang="en-US" sz="1600" dirty="0" smtClean="0">
                <a:solidFill>
                  <a:srgbClr val="1D2F68"/>
                </a:solidFill>
              </a:rPr>
              <a:t>By: </a:t>
            </a:r>
          </a:p>
          <a:p>
            <a:pPr>
              <a:buNone/>
            </a:pPr>
            <a:r>
              <a:rPr lang="en-US" sz="1600" dirty="0" smtClean="0">
                <a:solidFill>
                  <a:srgbClr val="1D2F68"/>
                </a:solidFill>
              </a:rPr>
              <a:t>Date: </a:t>
            </a:r>
            <a:r>
              <a:rPr lang="en-US" sz="1600" b="1" dirty="0" smtClean="0"/>
              <a:t>November 2021</a:t>
            </a:r>
            <a:endParaRPr lang="en-US" sz="1600" dirty="0">
              <a:solidFill>
                <a:srgbClr val="1D2F68"/>
              </a:solidFill>
            </a:endParaRPr>
          </a:p>
        </p:txBody>
      </p:sp>
      <p:pic>
        <p:nvPicPr>
          <p:cNvPr id="19" name="Picture 18" descr="Cessna T-41 Mescalero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1" y="-26101"/>
            <a:ext cx="2286000" cy="1409131"/>
          </a:xfrm>
          <a:prstGeom prst="rect">
            <a:avLst/>
          </a:prstGeom>
        </p:spPr>
      </p:pic>
    </p:spTree>
    <p:extLst>
      <p:ext uri="{BB962C8B-B14F-4D97-AF65-F5344CB8AC3E}">
        <p14:creationId xmlns:p14="http://schemas.microsoft.com/office/powerpoint/2010/main" val="51362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145" y="1437196"/>
            <a:ext cx="5637396" cy="4491965"/>
          </a:xfrm>
        </p:spPr>
        <p:txBody>
          <a:bodyPr>
            <a:noAutofit/>
          </a:bodyPr>
          <a:lstStyle/>
          <a:p>
            <a:pPr marL="0" indent="0">
              <a:buNone/>
            </a:pPr>
            <a:r>
              <a:rPr lang="en-US" b="1" dirty="0" smtClean="0">
                <a:solidFill>
                  <a:schemeClr val="accent6">
                    <a:lumMod val="75000"/>
                  </a:schemeClr>
                </a:solidFill>
              </a:rPr>
              <a:t>Yes, if it is a part 91 flight </a:t>
            </a:r>
          </a:p>
          <a:p>
            <a:r>
              <a:rPr lang="en-US" sz="1800" dirty="0"/>
              <a:t>Part 91.7(b) </a:t>
            </a:r>
            <a:r>
              <a:rPr lang="en-US" sz="1800" b="0" dirty="0"/>
              <a:t>applies to </a:t>
            </a:r>
            <a:r>
              <a:rPr lang="en-US" sz="1800" b="0" i="1" dirty="0">
                <a:solidFill>
                  <a:srgbClr val="FF0000"/>
                </a:solidFill>
              </a:rPr>
              <a:t>civil</a:t>
            </a:r>
            <a:r>
              <a:rPr lang="en-US" sz="1800" b="0" dirty="0"/>
              <a:t> operators such as 44807 and SAC-EC flights-  No person may operate a (</a:t>
            </a:r>
            <a:r>
              <a:rPr lang="en-US" sz="1800" b="0" i="1" dirty="0"/>
              <a:t>civil) </a:t>
            </a:r>
            <a:r>
              <a:rPr lang="en-US" sz="1800" b="0" dirty="0"/>
              <a:t>aircraft unless it’s in a safe condition for flight</a:t>
            </a:r>
          </a:p>
          <a:p>
            <a:r>
              <a:rPr lang="en-US" sz="1800" dirty="0"/>
              <a:t>Part 91.103 </a:t>
            </a:r>
            <a:r>
              <a:rPr lang="en-US" sz="1800" b="0" dirty="0"/>
              <a:t>applies to both civil and public operators-  Each pilot in command shall, before beginning a flight, become familiar with all available information concerning that flight...</a:t>
            </a:r>
          </a:p>
          <a:p>
            <a:r>
              <a:rPr lang="en-US" sz="1800" dirty="0"/>
              <a:t>Part 91 certificates of waiver/authorization (COAs) </a:t>
            </a:r>
            <a:r>
              <a:rPr lang="en-US" sz="1800" b="0" dirty="0"/>
              <a:t>also require a preflight “</a:t>
            </a:r>
            <a:r>
              <a:rPr lang="en-US" sz="1800" b="0" i="1" dirty="0"/>
              <a:t>to include specific aircraft and control station systems checks, to ensure the small UAS is in a condition for safe operation</a:t>
            </a:r>
            <a:r>
              <a:rPr lang="en-US" sz="1800" b="0" dirty="0"/>
              <a:t>” </a:t>
            </a:r>
          </a:p>
          <a:p>
            <a:endParaRPr lang="en-US" sz="1800" dirty="0"/>
          </a:p>
        </p:txBody>
      </p:sp>
      <p:sp>
        <p:nvSpPr>
          <p:cNvPr id="4" name="Slide Number Placeholder 3"/>
          <p:cNvSpPr>
            <a:spLocks noGrp="1"/>
          </p:cNvSpPr>
          <p:nvPr>
            <p:ph type="sldNum" sz="quarter" idx="2"/>
          </p:nvPr>
        </p:nvSpPr>
        <p:spPr/>
        <p:txBody>
          <a:bodyPr/>
          <a:lstStyle/>
          <a:p>
            <a:fld id="{86CB4B4D-7CA3-9044-876B-883B54F8677D}" type="slidenum">
              <a:rPr lang="en-US" smtClean="0"/>
              <a:t>10</a:t>
            </a:fld>
            <a:endParaRPr lang="en-US" dirty="0"/>
          </a:p>
        </p:txBody>
      </p:sp>
      <p:sp>
        <p:nvSpPr>
          <p:cNvPr id="6" name="Title 1"/>
          <p:cNvSpPr>
            <a:spLocks noGrp="1"/>
          </p:cNvSpPr>
          <p:nvPr>
            <p:ph type="title"/>
          </p:nvPr>
        </p:nvSpPr>
        <p:spPr>
          <a:xfrm>
            <a:off x="509463" y="338558"/>
            <a:ext cx="7886700" cy="775647"/>
          </a:xfrm>
        </p:spPr>
        <p:txBody>
          <a:bodyPr/>
          <a:lstStyle/>
          <a:p>
            <a:r>
              <a:rPr lang="en-US" dirty="0" smtClean="0"/>
              <a:t>Is a preflight required for a drone flight?	</a:t>
            </a:r>
            <a:endParaRPr lang="en-US" dirty="0"/>
          </a:p>
        </p:txBody>
      </p:sp>
      <p:pic>
        <p:nvPicPr>
          <p:cNvPr id="7" name="Picture 6" descr="Airplane Flying Handbook/Ground operations - Wikiver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997" y="2235531"/>
            <a:ext cx="2976156" cy="2355719"/>
          </a:xfrm>
          <a:prstGeom prst="rect">
            <a:avLst/>
          </a:prstGeom>
        </p:spPr>
      </p:pic>
    </p:spTree>
    <p:extLst>
      <p:ext uri="{BB962C8B-B14F-4D97-AF65-F5344CB8AC3E}">
        <p14:creationId xmlns:p14="http://schemas.microsoft.com/office/powerpoint/2010/main" val="261218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102" y="1486472"/>
            <a:ext cx="5111549" cy="3592822"/>
          </a:xfrm>
        </p:spPr>
        <p:txBody>
          <a:bodyPr>
            <a:noAutofit/>
          </a:bodyPr>
          <a:lstStyle/>
          <a:p>
            <a:pPr marL="0" indent="0">
              <a:buNone/>
            </a:pPr>
            <a:r>
              <a:rPr lang="en-US" b="1" dirty="0" smtClean="0">
                <a:solidFill>
                  <a:schemeClr val="accent6">
                    <a:lumMod val="75000"/>
                  </a:schemeClr>
                </a:solidFill>
              </a:rPr>
              <a:t>Yes, if it is a part 107 flight</a:t>
            </a:r>
            <a:endParaRPr lang="en-US" b="1" dirty="0">
              <a:solidFill>
                <a:schemeClr val="accent6">
                  <a:lumMod val="75000"/>
                </a:schemeClr>
              </a:solidFill>
            </a:endParaRPr>
          </a:p>
          <a:p>
            <a:pPr marL="0" indent="0">
              <a:buNone/>
            </a:pPr>
            <a:r>
              <a:rPr lang="en-US" sz="1800" dirty="0"/>
              <a:t>Part 107.49 requires the RPIC to:</a:t>
            </a:r>
          </a:p>
          <a:p>
            <a:pPr lvl="1"/>
            <a:r>
              <a:rPr lang="en-US" sz="1800" dirty="0"/>
              <a:t>Check local weather</a:t>
            </a:r>
          </a:p>
          <a:p>
            <a:pPr lvl="1"/>
            <a:r>
              <a:rPr lang="en-US" sz="1800" dirty="0"/>
              <a:t>Check airspace</a:t>
            </a:r>
          </a:p>
          <a:p>
            <a:pPr lvl="1"/>
            <a:r>
              <a:rPr lang="en-US" sz="1800" dirty="0"/>
              <a:t>Inspect and confirm functionality of drone and GCS</a:t>
            </a:r>
          </a:p>
          <a:p>
            <a:pPr lvl="1"/>
            <a:r>
              <a:rPr lang="en-US" sz="1800" dirty="0"/>
              <a:t>Confirm location of persons and property on the ground</a:t>
            </a:r>
          </a:p>
          <a:p>
            <a:pPr lvl="1"/>
            <a:r>
              <a:rPr lang="en-US" sz="1800" dirty="0"/>
              <a:t>Check for other ground hazards</a:t>
            </a:r>
          </a:p>
          <a:p>
            <a:pPr lvl="1"/>
            <a:r>
              <a:rPr lang="en-US" sz="1800" dirty="0"/>
              <a:t>Brief “crew”, and more....</a:t>
            </a:r>
          </a:p>
          <a:p>
            <a:pPr lvl="1"/>
            <a:r>
              <a:rPr lang="en-US" sz="1800" dirty="0"/>
              <a:t>See AC 107-2A, Chapter 5 and Appendices</a:t>
            </a:r>
          </a:p>
          <a:p>
            <a:pPr lvl="1"/>
            <a:endParaRPr lang="en-US" sz="1800" dirty="0"/>
          </a:p>
          <a:p>
            <a:pPr marL="0" indent="0">
              <a:buNone/>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dirty="0"/>
          </a:p>
        </p:txBody>
      </p:sp>
      <p:sp>
        <p:nvSpPr>
          <p:cNvPr id="7" name="TextBox 6"/>
          <p:cNvSpPr txBox="1"/>
          <p:nvPr/>
        </p:nvSpPr>
        <p:spPr>
          <a:xfrm>
            <a:off x="6750386" y="1407828"/>
            <a:ext cx="1855270"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sz="1350" dirty="0">
                <a:solidFill>
                  <a:srgbClr val="000000"/>
                </a:solidFill>
                <a:latin typeface="+mj-lt"/>
                <a:ea typeface="+mj-ea"/>
                <a:cs typeface="+mj-cs"/>
                <a:sym typeface="Calibri"/>
              </a:rPr>
              <a:t>Appendix E of AC 107-2A has </a:t>
            </a:r>
            <a:r>
              <a:rPr lang="en-US" sz="1350" i="1" dirty="0">
                <a:solidFill>
                  <a:srgbClr val="FF0000"/>
                </a:solidFill>
                <a:latin typeface="+mj-lt"/>
                <a:ea typeface="+mj-ea"/>
                <a:cs typeface="+mj-cs"/>
                <a:sym typeface="Calibri"/>
              </a:rPr>
              <a:t>a three page </a:t>
            </a:r>
            <a:r>
              <a:rPr lang="en-US" sz="1350" dirty="0">
                <a:solidFill>
                  <a:srgbClr val="000000"/>
                </a:solidFill>
                <a:latin typeface="+mj-lt"/>
                <a:ea typeface="+mj-ea"/>
                <a:cs typeface="+mj-cs"/>
                <a:sym typeface="Calibri"/>
              </a:rPr>
              <a:t>sample checklist</a:t>
            </a:r>
          </a:p>
        </p:txBody>
      </p:sp>
      <p:pic>
        <p:nvPicPr>
          <p:cNvPr id="8" name="Picture 7"/>
          <p:cNvPicPr>
            <a:picLocks noChangeAspect="1"/>
          </p:cNvPicPr>
          <p:nvPr/>
        </p:nvPicPr>
        <p:blipFill>
          <a:blip r:embed="rId3"/>
          <a:stretch>
            <a:fillRect/>
          </a:stretch>
        </p:blipFill>
        <p:spPr>
          <a:xfrm>
            <a:off x="6256422" y="2358081"/>
            <a:ext cx="2349234" cy="3133734"/>
          </a:xfrm>
          <a:prstGeom prst="rect">
            <a:avLst/>
          </a:prstGeom>
        </p:spPr>
      </p:pic>
      <p:sp>
        <p:nvSpPr>
          <p:cNvPr id="13" name="Title 1"/>
          <p:cNvSpPr>
            <a:spLocks noGrp="1"/>
          </p:cNvSpPr>
          <p:nvPr>
            <p:ph type="title"/>
          </p:nvPr>
        </p:nvSpPr>
        <p:spPr>
          <a:xfrm>
            <a:off x="584201" y="374423"/>
            <a:ext cx="7886700" cy="775647"/>
          </a:xfrm>
        </p:spPr>
        <p:txBody>
          <a:bodyPr/>
          <a:lstStyle/>
          <a:p>
            <a:r>
              <a:rPr lang="en-US" dirty="0" smtClean="0"/>
              <a:t>Is a preflight required for a drone flight?	</a:t>
            </a:r>
            <a:endParaRPr lang="en-US" dirty="0"/>
          </a:p>
        </p:txBody>
      </p:sp>
      <p:cxnSp>
        <p:nvCxnSpPr>
          <p:cNvPr id="15" name="Straight Arrow Connector 14"/>
          <p:cNvCxnSpPr/>
          <p:nvPr/>
        </p:nvCxnSpPr>
        <p:spPr>
          <a:xfrm flipV="1">
            <a:off x="4527551" y="4524477"/>
            <a:ext cx="1381158" cy="554817"/>
          </a:xfrm>
          <a:prstGeom prst="straightConnector1">
            <a:avLst/>
          </a:prstGeom>
          <a:noFill/>
          <a:ln w="5715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0984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43" y="328309"/>
            <a:ext cx="7886700" cy="775647"/>
          </a:xfrm>
        </p:spPr>
        <p:txBody>
          <a:bodyPr>
            <a:normAutofit fontScale="90000"/>
          </a:bodyPr>
          <a:lstStyle/>
          <a:p>
            <a:r>
              <a:rPr lang="en-US" dirty="0" smtClean="0"/>
              <a:t>Are there minimum weather requirements for flying a drone?</a:t>
            </a:r>
            <a:endParaRPr lang="en-US" dirty="0"/>
          </a:p>
        </p:txBody>
      </p:sp>
      <p:sp>
        <p:nvSpPr>
          <p:cNvPr id="3" name="Text Placeholder 2"/>
          <p:cNvSpPr>
            <a:spLocks noGrp="1"/>
          </p:cNvSpPr>
          <p:nvPr>
            <p:ph type="body" idx="1"/>
          </p:nvPr>
        </p:nvSpPr>
        <p:spPr>
          <a:xfrm>
            <a:off x="359143" y="1400981"/>
            <a:ext cx="5420828" cy="3588052"/>
          </a:xfrm>
        </p:spPr>
        <p:txBody>
          <a:bodyPr>
            <a:noAutofit/>
          </a:bodyPr>
          <a:lstStyle/>
          <a:p>
            <a:r>
              <a:rPr lang="en-US" sz="1800" dirty="0">
                <a:solidFill>
                  <a:srgbClr val="00B0F0"/>
                </a:solidFill>
              </a:rPr>
              <a:t>The answer depends on which rules govern the flight</a:t>
            </a:r>
          </a:p>
          <a:p>
            <a:r>
              <a:rPr lang="en-US" sz="1800" dirty="0"/>
              <a:t>49 USC 44809 </a:t>
            </a:r>
            <a:r>
              <a:rPr lang="en-US" sz="1800" b="0" dirty="0"/>
              <a:t>has no weather minimums, but requires the operator to follow the safety guidelines of a CBO or the FAA’s interim guidelines (see AC 91-57B)</a:t>
            </a:r>
          </a:p>
          <a:p>
            <a:r>
              <a:rPr lang="en-US" sz="1800" dirty="0"/>
              <a:t>Part 91.155 Basic VFR Minimums </a:t>
            </a:r>
            <a:r>
              <a:rPr lang="en-US" sz="1800" b="0" dirty="0"/>
              <a:t>(depends on which class of airspace)</a:t>
            </a:r>
          </a:p>
          <a:p>
            <a:pPr lvl="1"/>
            <a:r>
              <a:rPr lang="en-US" sz="1800" b="1" dirty="0"/>
              <a:t>Part 91 </a:t>
            </a:r>
            <a:r>
              <a:rPr lang="en-US" sz="1800" dirty="0"/>
              <a:t>COAs also say 3SM minimum visibility from ground control station (GCS)</a:t>
            </a:r>
          </a:p>
          <a:p>
            <a:r>
              <a:rPr lang="en-US" sz="1800" dirty="0"/>
              <a:t>Part 107.51(c) says</a:t>
            </a:r>
          </a:p>
          <a:p>
            <a:pPr lvl="1"/>
            <a:r>
              <a:rPr lang="en-US" sz="1800" dirty="0"/>
              <a:t>3 SM visibility from GCS</a:t>
            </a:r>
          </a:p>
          <a:p>
            <a:pPr lvl="1"/>
            <a:r>
              <a:rPr lang="en-US" sz="1800" dirty="0"/>
              <a:t>Minimum distance a drone may be flown from clouds is 500’ below and 2000’ horizontally</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12</a:t>
            </a:fld>
            <a:endParaRPr lang="en-US" dirty="0"/>
          </a:p>
        </p:txBody>
      </p:sp>
      <p:sp>
        <p:nvSpPr>
          <p:cNvPr id="5" name="TextBox 4"/>
          <p:cNvSpPr txBox="1"/>
          <p:nvPr/>
        </p:nvSpPr>
        <p:spPr>
          <a:xfrm>
            <a:off x="6668535" y="4852538"/>
            <a:ext cx="1734320" cy="761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buNone/>
            </a:pPr>
            <a:r>
              <a:rPr lang="en-US" sz="1800" dirty="0"/>
              <a:t>Fog is a cloud at ground level</a:t>
            </a:r>
          </a:p>
        </p:txBody>
      </p:sp>
      <p:pic>
        <p:nvPicPr>
          <p:cNvPr id="6" name="Picture 5" descr="Wikipedia:Featured picture candidates/Set:The Fo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71" y="2302830"/>
            <a:ext cx="3195191" cy="2401195"/>
          </a:xfrm>
          <a:prstGeom prst="rect">
            <a:avLst/>
          </a:prstGeom>
        </p:spPr>
      </p:pic>
    </p:spTree>
    <p:extLst>
      <p:ext uri="{BB962C8B-B14F-4D97-AF65-F5344CB8AC3E}">
        <p14:creationId xmlns:p14="http://schemas.microsoft.com/office/powerpoint/2010/main" val="232898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12" y="284041"/>
            <a:ext cx="8604383" cy="775647"/>
          </a:xfrm>
        </p:spPr>
        <p:txBody>
          <a:bodyPr>
            <a:normAutofit fontScale="90000"/>
          </a:bodyPr>
          <a:lstStyle/>
          <a:p>
            <a:r>
              <a:rPr lang="en-US" dirty="0" smtClean="0"/>
              <a:t>What’s the difference between a FRIA and a Fixed Site?</a:t>
            </a:r>
            <a:endParaRPr lang="en-US" dirty="0"/>
          </a:p>
        </p:txBody>
      </p:sp>
      <p:sp>
        <p:nvSpPr>
          <p:cNvPr id="3" name="Text Placeholder 2"/>
          <p:cNvSpPr>
            <a:spLocks noGrp="1"/>
          </p:cNvSpPr>
          <p:nvPr>
            <p:ph type="body" idx="1"/>
          </p:nvPr>
        </p:nvSpPr>
        <p:spPr>
          <a:xfrm>
            <a:off x="202988" y="1319220"/>
            <a:ext cx="4087669" cy="4138304"/>
          </a:xfrm>
        </p:spPr>
        <p:txBody>
          <a:bodyPr>
            <a:noAutofit/>
          </a:bodyPr>
          <a:lstStyle/>
          <a:p>
            <a:pPr marL="0" indent="0">
              <a:buNone/>
            </a:pPr>
            <a:r>
              <a:rPr lang="en-US" sz="2400" b="1" dirty="0" smtClean="0"/>
              <a:t>FAA Recognized Identification Area (FRIA) </a:t>
            </a:r>
          </a:p>
          <a:p>
            <a:r>
              <a:rPr lang="en-US" sz="1650" b="0" dirty="0"/>
              <a:t>A specific geographic area that drone and operator must remain within, where RID is not required</a:t>
            </a:r>
          </a:p>
          <a:p>
            <a:r>
              <a:rPr lang="en-US" sz="1650" b="0" dirty="0"/>
              <a:t>Tied to the implementation of Remote ID</a:t>
            </a:r>
          </a:p>
          <a:p>
            <a:r>
              <a:rPr lang="en-US" sz="1650" b="0" dirty="0"/>
              <a:t>FAA-recognized CBOs and Educational Institutions may </a:t>
            </a:r>
            <a:r>
              <a:rPr lang="en-US" sz="1650" b="0" i="1" dirty="0"/>
              <a:t>apply</a:t>
            </a:r>
            <a:r>
              <a:rPr lang="en-US" sz="1650" b="0" dirty="0"/>
              <a:t> for FRIA status</a:t>
            </a:r>
          </a:p>
          <a:p>
            <a:r>
              <a:rPr lang="en-US" sz="1650" b="0" dirty="0"/>
              <a:t>Application review criteria under development</a:t>
            </a:r>
          </a:p>
          <a:p>
            <a:r>
              <a:rPr lang="en-US" sz="1650" b="0" dirty="0"/>
              <a:t>None expected to become established until September </a:t>
            </a:r>
            <a:r>
              <a:rPr lang="en-US" sz="1650" b="0" dirty="0" smtClean="0"/>
              <a:t>2022 </a:t>
            </a:r>
            <a:r>
              <a:rPr lang="en-US" sz="1650" b="0" dirty="0"/>
              <a:t>at the earliest</a:t>
            </a: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dirty="0"/>
          </a:p>
        </p:txBody>
      </p:sp>
      <p:sp>
        <p:nvSpPr>
          <p:cNvPr id="5" name="TextBox 4"/>
          <p:cNvSpPr txBox="1"/>
          <p:nvPr/>
        </p:nvSpPr>
        <p:spPr>
          <a:xfrm>
            <a:off x="4557501" y="1319220"/>
            <a:ext cx="4509496" cy="46281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r>
              <a:rPr lang="en-US" b="1" dirty="0">
                <a:solidFill>
                  <a:srgbClr val="000000"/>
                </a:solidFill>
                <a:latin typeface="+mj-lt"/>
                <a:ea typeface="+mj-ea"/>
                <a:cs typeface="+mj-cs"/>
                <a:sym typeface="Calibri"/>
              </a:rPr>
              <a:t>Fixed Site</a:t>
            </a:r>
          </a:p>
          <a:p>
            <a:pPr marL="342900" indent="-342900">
              <a:buFont typeface="Arial" panose="020B0604020202020204" pitchFamily="34" charset="0"/>
              <a:buChar char="•"/>
            </a:pPr>
            <a:r>
              <a:rPr lang="en-US" sz="1650" dirty="0"/>
              <a:t>A specific geographical area in controlled airspace, subject to a Letter of Agreement (LOA) between a RC flying club and the local ATC facility</a:t>
            </a:r>
          </a:p>
          <a:p>
            <a:pPr marL="342900" indent="-342900">
              <a:buFont typeface="Arial" panose="020B0604020202020204" pitchFamily="34" charset="0"/>
              <a:buChar char="•"/>
            </a:pPr>
            <a:r>
              <a:rPr lang="en-US" sz="1650" dirty="0"/>
              <a:t>Fixed Sites are currently </a:t>
            </a:r>
            <a:r>
              <a:rPr lang="en-US" sz="1650" b="1" i="1" dirty="0"/>
              <a:t>in use now</a:t>
            </a:r>
            <a:r>
              <a:rPr lang="en-US" sz="1650" dirty="0"/>
              <a:t>, in controlled airspace or where a flying club has an altitude restriction higher than 400’ AGL</a:t>
            </a:r>
          </a:p>
          <a:p>
            <a:pPr marL="342900" indent="-342900">
              <a:buFont typeface="Arial" panose="020B0604020202020204" pitchFamily="34" charset="0"/>
              <a:buChar char="•"/>
            </a:pPr>
            <a:r>
              <a:rPr lang="en-US" sz="1650" dirty="0"/>
              <a:t>Fixed Sites are depicted by small blue circles on the UASFM ArcGIS Map</a:t>
            </a:r>
          </a:p>
          <a:p>
            <a:pPr marL="342900" indent="-342900">
              <a:buFont typeface="Arial" panose="020B0604020202020204" pitchFamily="34" charset="0"/>
              <a:buChar char="•"/>
            </a:pPr>
            <a:r>
              <a:rPr lang="en-US" sz="1650" dirty="0"/>
              <a:t> </a:t>
            </a:r>
            <a:r>
              <a:rPr lang="en-US" sz="1650" u="sng" dirty="0">
                <a:hlinkClick r:id="rId3"/>
              </a:rPr>
              <a:t>https://www.faa.gov/go/uasdata</a:t>
            </a:r>
            <a:endParaRPr lang="en-US" sz="1650" dirty="0"/>
          </a:p>
          <a:p>
            <a:pPr marL="342900" indent="-342900">
              <a:buFont typeface="Arial" panose="020B0604020202020204" pitchFamily="34" charset="0"/>
              <a:buChar char="•"/>
            </a:pPr>
            <a:r>
              <a:rPr lang="en-US" sz="1650" b="1" dirty="0"/>
              <a:t>RID will be required to fly here (when RID becomes mandatory)</a:t>
            </a:r>
          </a:p>
          <a:p>
            <a:pPr defTabSz="685800" fontAlgn="auto" hangingPunct="0">
              <a:spcBef>
                <a:spcPts val="0"/>
              </a:spcBef>
              <a:spcAft>
                <a:spcPts val="0"/>
              </a:spcAft>
              <a:buNone/>
            </a:pPr>
            <a:endParaRPr lang="en-US" sz="1650" dirty="0">
              <a:solidFill>
                <a:srgbClr val="000000"/>
              </a:solidFill>
              <a:sym typeface="Calibri"/>
            </a:endParaRPr>
          </a:p>
        </p:txBody>
      </p:sp>
    </p:spTree>
    <p:extLst>
      <p:ext uri="{BB962C8B-B14F-4D97-AF65-F5344CB8AC3E}">
        <p14:creationId xmlns:p14="http://schemas.microsoft.com/office/powerpoint/2010/main" val="11057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2" y="242713"/>
            <a:ext cx="7886700" cy="775647"/>
          </a:xfrm>
        </p:spPr>
        <p:txBody>
          <a:bodyPr>
            <a:normAutofit fontScale="90000"/>
          </a:bodyPr>
          <a:lstStyle/>
          <a:p>
            <a:r>
              <a:rPr lang="en-US" dirty="0" smtClean="0"/>
              <a:t>What’s the story with Rec Flyers notifying airports before flight?</a:t>
            </a:r>
            <a:endParaRPr lang="en-US" dirty="0"/>
          </a:p>
        </p:txBody>
      </p:sp>
      <p:sp>
        <p:nvSpPr>
          <p:cNvPr id="3" name="Text Placeholder 2"/>
          <p:cNvSpPr>
            <a:spLocks noGrp="1"/>
          </p:cNvSpPr>
          <p:nvPr>
            <p:ph type="body" idx="1"/>
          </p:nvPr>
        </p:nvSpPr>
        <p:spPr>
          <a:xfrm>
            <a:off x="262890" y="1255972"/>
            <a:ext cx="6321110" cy="4896175"/>
          </a:xfrm>
        </p:spPr>
        <p:txBody>
          <a:bodyPr>
            <a:noAutofit/>
          </a:bodyPr>
          <a:lstStyle/>
          <a:p>
            <a:r>
              <a:rPr lang="en-US" sz="2400" dirty="0" smtClean="0">
                <a:solidFill>
                  <a:schemeClr val="tx1"/>
                </a:solidFill>
              </a:rPr>
              <a:t>That notification requirement </a:t>
            </a:r>
            <a:r>
              <a:rPr lang="en-US" sz="2400" u="sng" dirty="0" smtClean="0">
                <a:solidFill>
                  <a:schemeClr val="tx1"/>
                </a:solidFill>
              </a:rPr>
              <a:t>went away in 2018</a:t>
            </a:r>
            <a:r>
              <a:rPr lang="en-US" sz="2400" dirty="0" smtClean="0">
                <a:solidFill>
                  <a:schemeClr val="tx1"/>
                </a:solidFill>
              </a:rPr>
              <a:t> </a:t>
            </a:r>
            <a:r>
              <a:rPr lang="en-US" sz="2400" dirty="0" smtClean="0"/>
              <a:t>with the FAA Reauthorization Act (Public Law 115-254)</a:t>
            </a:r>
          </a:p>
          <a:p>
            <a:r>
              <a:rPr lang="en-US" sz="2400" b="1" dirty="0" smtClean="0">
                <a:solidFill>
                  <a:srgbClr val="FF0000"/>
                </a:solidFill>
              </a:rPr>
              <a:t>Since 2018, rec flyers must obtain an airspace authorization before operating in controlled airspace</a:t>
            </a:r>
          </a:p>
          <a:p>
            <a:pPr lvl="1"/>
            <a:r>
              <a:rPr lang="en-US" sz="1600" dirty="0"/>
              <a:t>Airspace authorizations are obtained via </a:t>
            </a:r>
            <a:r>
              <a:rPr lang="en-US" sz="1600" dirty="0" smtClean="0"/>
              <a:t>LAANC or DroneZone</a:t>
            </a:r>
            <a:endParaRPr lang="en-US" sz="1600" dirty="0"/>
          </a:p>
          <a:p>
            <a:pPr lvl="1"/>
            <a:r>
              <a:rPr lang="en-US" sz="1600" dirty="0"/>
              <a:t>Must be at or below UASFM altitudes</a:t>
            </a:r>
          </a:p>
          <a:p>
            <a:r>
              <a:rPr lang="en-US" sz="2400" dirty="0" smtClean="0"/>
              <a:t>No airspace authorization needed in Class G airspace</a:t>
            </a:r>
          </a:p>
          <a:p>
            <a:r>
              <a:rPr lang="en-US" sz="2400" dirty="0" smtClean="0">
                <a:solidFill>
                  <a:schemeClr val="tx1"/>
                </a:solidFill>
              </a:rPr>
              <a:t>No airport “notification”</a:t>
            </a:r>
            <a:endParaRPr lang="en-US" sz="2400" dirty="0">
              <a:solidFill>
                <a:schemeClr val="tx1"/>
              </a:solidFill>
            </a:endParaRPr>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pic>
        <p:nvPicPr>
          <p:cNvPr id="7" name="Picture 6"/>
          <p:cNvPicPr>
            <a:picLocks noChangeAspect="1"/>
          </p:cNvPicPr>
          <p:nvPr/>
        </p:nvPicPr>
        <p:blipFill>
          <a:blip r:embed="rId3"/>
          <a:stretch>
            <a:fillRect/>
          </a:stretch>
        </p:blipFill>
        <p:spPr>
          <a:xfrm>
            <a:off x="6969742" y="1953571"/>
            <a:ext cx="1757363" cy="1943100"/>
          </a:xfrm>
          <a:prstGeom prst="rect">
            <a:avLst/>
          </a:prstGeom>
        </p:spPr>
      </p:pic>
      <p:sp>
        <p:nvSpPr>
          <p:cNvPr id="5" name="TextBox 4"/>
          <p:cNvSpPr txBox="1"/>
          <p:nvPr/>
        </p:nvSpPr>
        <p:spPr bwMode="auto">
          <a:xfrm>
            <a:off x="6969742" y="4177364"/>
            <a:ext cx="2040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See 49 USC 44809 or Advisory Circular 91-57</a:t>
            </a: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153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93" y="379577"/>
            <a:ext cx="8502375" cy="996214"/>
          </a:xfrm>
        </p:spPr>
        <p:txBody>
          <a:bodyPr>
            <a:noAutofit/>
          </a:bodyPr>
          <a:lstStyle/>
          <a:p>
            <a:r>
              <a:rPr lang="en-US" sz="2800" dirty="0"/>
              <a:t>Is public safety exempt from the requirement to use a CAT 2 or CAT 3 compliant (and marked) drone to conduct a CAT 2 or CAT 3 operation over people?</a:t>
            </a:r>
          </a:p>
        </p:txBody>
      </p:sp>
      <p:sp>
        <p:nvSpPr>
          <p:cNvPr id="3" name="Text Placeholder 2"/>
          <p:cNvSpPr>
            <a:spLocks noGrp="1"/>
          </p:cNvSpPr>
          <p:nvPr>
            <p:ph type="body" idx="1"/>
          </p:nvPr>
        </p:nvSpPr>
        <p:spPr>
          <a:xfrm>
            <a:off x="387393" y="1904038"/>
            <a:ext cx="6571672" cy="3956903"/>
          </a:xfrm>
        </p:spPr>
        <p:txBody>
          <a:bodyPr>
            <a:noAutofit/>
          </a:bodyPr>
          <a:lstStyle/>
          <a:p>
            <a:r>
              <a:rPr lang="en-US" sz="2400" dirty="0" smtClean="0"/>
              <a:t>Public Safety is </a:t>
            </a:r>
            <a:r>
              <a:rPr lang="en-US" sz="2400" b="1" u="sng" dirty="0" smtClean="0"/>
              <a:t>not</a:t>
            </a:r>
            <a:r>
              <a:rPr lang="en-US" sz="2400" dirty="0" smtClean="0"/>
              <a:t> exempt</a:t>
            </a:r>
          </a:p>
          <a:p>
            <a:r>
              <a:rPr lang="en-US" sz="2400" dirty="0" smtClean="0"/>
              <a:t>Category Operations are part 107</a:t>
            </a:r>
          </a:p>
          <a:p>
            <a:pPr lvl="1"/>
            <a:r>
              <a:rPr lang="en-US" sz="2000" b="1" dirty="0" smtClean="0"/>
              <a:t>If flying under part 107</a:t>
            </a:r>
            <a:r>
              <a:rPr lang="en-US" sz="2000" dirty="0" smtClean="0"/>
              <a:t>, a remote pilot, including public safety, may only operate over people with an approved, compliant and marked (if CAT 2, 3, or 4) Category drone, appropriate to the category of operation over people</a:t>
            </a:r>
          </a:p>
          <a:p>
            <a:pPr lvl="1"/>
            <a:r>
              <a:rPr lang="en-US" sz="2000" b="1" dirty="0" smtClean="0"/>
              <a:t>If flying under a part 91 COA</a:t>
            </a:r>
            <a:r>
              <a:rPr lang="en-US" sz="2000" dirty="0" smtClean="0"/>
              <a:t>, public safety COAs only allow for flights over people in a life safety (life or death) situation, and only momentarily (not sustained)</a:t>
            </a:r>
            <a:endParaRPr lang="en-US" sz="2000" dirty="0"/>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pic>
        <p:nvPicPr>
          <p:cNvPr id="5" name="Picture 4" descr="Speeding Light: Morals forbid us: A-to-Z Challenge [15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562" y="2067627"/>
            <a:ext cx="2058824" cy="2078877"/>
          </a:xfrm>
          <a:prstGeom prst="rect">
            <a:avLst/>
          </a:prstGeom>
        </p:spPr>
      </p:pic>
    </p:spTree>
    <p:extLst>
      <p:ext uri="{BB962C8B-B14F-4D97-AF65-F5344CB8AC3E}">
        <p14:creationId xmlns:p14="http://schemas.microsoft.com/office/powerpoint/2010/main" val="362644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711" y="352740"/>
            <a:ext cx="7886700" cy="775647"/>
          </a:xfrm>
        </p:spPr>
        <p:txBody>
          <a:bodyPr>
            <a:normAutofit fontScale="90000"/>
          </a:bodyPr>
          <a:lstStyle/>
          <a:p>
            <a:r>
              <a:rPr lang="en-US" dirty="0" smtClean="0"/>
              <a:t>How do I know if my drone is CAT 2 or CAT 3 compliant?</a:t>
            </a:r>
            <a:endParaRPr lang="en-US" dirty="0"/>
          </a:p>
        </p:txBody>
      </p:sp>
      <p:sp>
        <p:nvSpPr>
          <p:cNvPr id="3" name="Text Placeholder 2"/>
          <p:cNvSpPr>
            <a:spLocks noGrp="1"/>
          </p:cNvSpPr>
          <p:nvPr>
            <p:ph type="body" idx="1"/>
          </p:nvPr>
        </p:nvSpPr>
        <p:spPr>
          <a:xfrm>
            <a:off x="395226" y="1684434"/>
            <a:ext cx="5021368" cy="3263504"/>
          </a:xfrm>
        </p:spPr>
        <p:txBody>
          <a:bodyPr>
            <a:noAutofit/>
          </a:bodyPr>
          <a:lstStyle/>
          <a:p>
            <a:r>
              <a:rPr lang="en-US" sz="2400" dirty="0"/>
              <a:t>It must be listed on the FAA Declaration of Compliance Accepted webpage</a:t>
            </a:r>
          </a:p>
          <a:p>
            <a:r>
              <a:rPr lang="en-US" sz="2400" dirty="0" smtClean="0">
                <a:solidFill>
                  <a:srgbClr val="FF0000"/>
                </a:solidFill>
              </a:rPr>
              <a:t>If </a:t>
            </a:r>
            <a:r>
              <a:rPr lang="en-US" sz="2400" dirty="0">
                <a:solidFill>
                  <a:srgbClr val="FF0000"/>
                </a:solidFill>
              </a:rPr>
              <a:t>it’s not listed there, it’s </a:t>
            </a:r>
            <a:r>
              <a:rPr lang="en-US" sz="2400" u="sng" dirty="0">
                <a:solidFill>
                  <a:srgbClr val="FF0000"/>
                </a:solidFill>
              </a:rPr>
              <a:t>not</a:t>
            </a:r>
            <a:r>
              <a:rPr lang="en-US" sz="2400" dirty="0">
                <a:solidFill>
                  <a:srgbClr val="FF0000"/>
                </a:solidFill>
              </a:rPr>
              <a:t> approved for CAT 2 or CAT 3 ops</a:t>
            </a:r>
          </a:p>
          <a:p>
            <a:pPr lvl="1"/>
            <a:r>
              <a:rPr lang="en-US" sz="2000" dirty="0"/>
              <a:t>CAT 4 ops requires a Type Certificated </a:t>
            </a:r>
            <a:r>
              <a:rPr lang="en-US" sz="2000" dirty="0" smtClean="0"/>
              <a:t>drone</a:t>
            </a:r>
            <a:endParaRPr lang="en-US" sz="2000" dirty="0"/>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pic>
        <p:nvPicPr>
          <p:cNvPr id="5" name="Picture 4"/>
          <p:cNvPicPr>
            <a:picLocks noChangeAspect="1"/>
          </p:cNvPicPr>
          <p:nvPr/>
        </p:nvPicPr>
        <p:blipFill>
          <a:blip r:embed="rId3"/>
          <a:stretch>
            <a:fillRect/>
          </a:stretch>
        </p:blipFill>
        <p:spPr>
          <a:xfrm>
            <a:off x="5416594" y="2308705"/>
            <a:ext cx="3480854" cy="1983439"/>
          </a:xfrm>
          <a:prstGeom prst="rect">
            <a:avLst/>
          </a:prstGeom>
        </p:spPr>
      </p:pic>
      <p:sp>
        <p:nvSpPr>
          <p:cNvPr id="9" name="Oval 8"/>
          <p:cNvSpPr/>
          <p:nvPr/>
        </p:nvSpPr>
        <p:spPr>
          <a:xfrm>
            <a:off x="7587114" y="3802736"/>
            <a:ext cx="1140593" cy="389510"/>
          </a:xfrm>
          <a:prstGeom prst="ellipse">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sym typeface="Calibri"/>
            </a:endParaRPr>
          </a:p>
        </p:txBody>
      </p:sp>
      <p:sp>
        <p:nvSpPr>
          <p:cNvPr id="10" name="TextBox 9"/>
          <p:cNvSpPr txBox="1"/>
          <p:nvPr/>
        </p:nvSpPr>
        <p:spPr>
          <a:xfrm>
            <a:off x="5953808" y="1636845"/>
            <a:ext cx="2406426"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Cambria" panose="02040503050406030204" pitchFamily="18" charset="0"/>
                <a:cs typeface="Arial" panose="020B0604020202020204" pitchFamily="34" charset="0"/>
                <a:hlinkClick r:id="rId4"/>
              </a:rPr>
              <a:t>https://uasdoc.faa.gov</a:t>
            </a:r>
            <a:endParaRPr kumimoji="0" lang="en-US" sz="1800" b="0" i="0" u="none" strike="noStrike" kern="1200" cap="none" spc="0" normalizeH="0" baseline="0" noProof="0" dirty="0">
              <a:ln>
                <a:noFill/>
              </a:ln>
              <a:solidFill>
                <a:srgbClr val="000000"/>
              </a:solidFill>
              <a:effectLst/>
              <a:uLnTx/>
              <a:uFillTx/>
              <a:latin typeface="Arial" charset="0"/>
              <a:ea typeface="Cambria" panose="02040503050406030204" pitchFamily="18" charset="0"/>
              <a:cs typeface="Arial" panose="020B0604020202020204" pitchFamily="34" charset="0"/>
            </a:endParaRP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sym typeface="Calibri"/>
            </a:endParaRPr>
          </a:p>
        </p:txBody>
      </p:sp>
      <p:sp>
        <p:nvSpPr>
          <p:cNvPr id="6" name="TextBox 5"/>
          <p:cNvSpPr txBox="1"/>
          <p:nvPr/>
        </p:nvSpPr>
        <p:spPr bwMode="auto">
          <a:xfrm>
            <a:off x="2130191" y="5042320"/>
            <a:ext cx="50695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If you want to fly over people today, you can only use a CAT 1 drone since none are approved yet for CAT 2 or CAT 3 (or CAT 4) operations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C0C0C0"/>
              </a:solidFill>
              <a:effectLst/>
              <a:uLnTx/>
              <a:uFillTx/>
              <a:latin typeface="Arial" charset="0"/>
              <a:ea typeface="+mn-ea"/>
              <a:cs typeface="+mn-cs"/>
            </a:endParaRPr>
          </a:p>
        </p:txBody>
      </p:sp>
      <p:cxnSp>
        <p:nvCxnSpPr>
          <p:cNvPr id="8" name="Straight Arrow Connector 7"/>
          <p:cNvCxnSpPr/>
          <p:nvPr/>
        </p:nvCxnSpPr>
        <p:spPr bwMode="auto">
          <a:xfrm>
            <a:off x="4456497" y="2569945"/>
            <a:ext cx="3041583" cy="1309036"/>
          </a:xfrm>
          <a:prstGeom prst="straightConnector1">
            <a:avLst/>
          </a:prstGeom>
          <a:noFill/>
          <a:ln w="5715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188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29" y="182755"/>
            <a:ext cx="7886700" cy="933139"/>
          </a:xfrm>
        </p:spPr>
        <p:txBody>
          <a:bodyPr/>
          <a:lstStyle/>
          <a:p>
            <a:r>
              <a:rPr lang="en-US" dirty="0" smtClean="0"/>
              <a:t>Are waivers to 107.29 (night) still valid?</a:t>
            </a:r>
            <a:endParaRPr lang="en-US" dirty="0"/>
          </a:p>
        </p:txBody>
      </p:sp>
      <p:sp>
        <p:nvSpPr>
          <p:cNvPr id="3" name="Text Placeholder 2"/>
          <p:cNvSpPr>
            <a:spLocks noGrp="1"/>
          </p:cNvSpPr>
          <p:nvPr>
            <p:ph type="body" idx="1"/>
          </p:nvPr>
        </p:nvSpPr>
        <p:spPr>
          <a:xfrm>
            <a:off x="338429" y="1412509"/>
            <a:ext cx="5531333" cy="4372273"/>
          </a:xfrm>
        </p:spPr>
        <p:txBody>
          <a:bodyPr>
            <a:noAutofit/>
          </a:bodyPr>
          <a:lstStyle/>
          <a:p>
            <a:r>
              <a:rPr lang="en-US" sz="2400" dirty="0" smtClean="0"/>
              <a:t>All waivers to 107.29 were </a:t>
            </a:r>
            <a:r>
              <a:rPr lang="en-US" sz="2400" b="1" dirty="0" smtClean="0"/>
              <a:t>terminated</a:t>
            </a:r>
            <a:r>
              <a:rPr lang="en-US" sz="2400" dirty="0" smtClean="0"/>
              <a:t> by the FAA as of 17 May 2021</a:t>
            </a:r>
          </a:p>
          <a:p>
            <a:r>
              <a:rPr lang="en-US" sz="2400" dirty="0" smtClean="0"/>
              <a:t>Any part 107 remote pilot can fly at night without a waiver </a:t>
            </a:r>
            <a:r>
              <a:rPr lang="en-US" sz="2400" i="1" dirty="0" smtClean="0">
                <a:solidFill>
                  <a:srgbClr val="FF0000"/>
                </a:solidFill>
              </a:rPr>
              <a:t>provided</a:t>
            </a:r>
          </a:p>
          <a:p>
            <a:pPr lvl="1"/>
            <a:r>
              <a:rPr lang="en-US" sz="1800" dirty="0" smtClean="0"/>
              <a:t>they have completed the updated recency of knowledge training or initial test,</a:t>
            </a:r>
            <a:r>
              <a:rPr lang="en-US" sz="1800" i="1" dirty="0" smtClean="0">
                <a:solidFill>
                  <a:srgbClr val="FF0000"/>
                </a:solidFill>
              </a:rPr>
              <a:t> and </a:t>
            </a:r>
          </a:p>
          <a:p>
            <a:pPr lvl="1"/>
            <a:r>
              <a:rPr lang="en-US" sz="1800" dirty="0" smtClean="0"/>
              <a:t>equipped the drone with anti-collision lighting that’s visible for 3SM </a:t>
            </a:r>
          </a:p>
          <a:p>
            <a:r>
              <a:rPr lang="en-US" sz="2400" dirty="0" smtClean="0"/>
              <a:t>No change to the Part 91 COAs, however</a:t>
            </a:r>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pic>
        <p:nvPicPr>
          <p:cNvPr id="5" name="Picture 4" descr="Fly me to the moon and back | Night flying at Redruth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262" y="1412510"/>
            <a:ext cx="2811668" cy="2039353"/>
          </a:xfrm>
          <a:prstGeom prst="rect">
            <a:avLst/>
          </a:prstGeom>
        </p:spPr>
      </p:pic>
      <p:sp>
        <p:nvSpPr>
          <p:cNvPr id="6" name="TextBox 5"/>
          <p:cNvSpPr txBox="1"/>
          <p:nvPr/>
        </p:nvSpPr>
        <p:spPr>
          <a:xfrm>
            <a:off x="6399430" y="3451863"/>
            <a:ext cx="2448500" cy="10310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*NOTE</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 waiver to 107.29 is still possible but only to waive lighting requirements</a:t>
            </a:r>
          </a:p>
          <a:p>
            <a:pPr marL="0" marR="0" lvl="0" indent="0" algn="l" defTabSz="685800" rtl="0" eaLnBrk="1"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sym typeface="Calibri"/>
            </a:endParaRPr>
          </a:p>
        </p:txBody>
      </p:sp>
    </p:spTree>
    <p:extLst>
      <p:ext uri="{BB962C8B-B14F-4D97-AF65-F5344CB8AC3E}">
        <p14:creationId xmlns:p14="http://schemas.microsoft.com/office/powerpoint/2010/main" val="167558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63" y="415969"/>
            <a:ext cx="7886700" cy="775647"/>
          </a:xfrm>
        </p:spPr>
        <p:txBody>
          <a:bodyPr>
            <a:normAutofit fontScale="90000"/>
          </a:bodyPr>
          <a:lstStyle/>
          <a:p>
            <a:r>
              <a:rPr lang="en-US" dirty="0" smtClean="0"/>
              <a:t>Does 107.29 establish </a:t>
            </a:r>
            <a:r>
              <a:rPr lang="en-US" b="1" i="1" dirty="0" smtClean="0">
                <a:solidFill>
                  <a:srgbClr val="FF0000"/>
                </a:solidFill>
              </a:rPr>
              <a:t>night</a:t>
            </a:r>
            <a:r>
              <a:rPr lang="en-US" dirty="0" smtClean="0"/>
              <a:t> Visual Line Of Sight (VLOS) criteria?</a:t>
            </a:r>
            <a:endParaRPr lang="en-US" dirty="0"/>
          </a:p>
        </p:txBody>
      </p:sp>
      <p:sp>
        <p:nvSpPr>
          <p:cNvPr id="3" name="Text Placeholder 2"/>
          <p:cNvSpPr>
            <a:spLocks noGrp="1"/>
          </p:cNvSpPr>
          <p:nvPr>
            <p:ph type="body" idx="1"/>
          </p:nvPr>
        </p:nvSpPr>
        <p:spPr>
          <a:xfrm>
            <a:off x="249581" y="1827083"/>
            <a:ext cx="5037095" cy="3004800"/>
          </a:xfrm>
        </p:spPr>
        <p:txBody>
          <a:bodyPr/>
          <a:lstStyle/>
          <a:p>
            <a:r>
              <a:rPr lang="en-US" sz="2000" dirty="0" smtClean="0"/>
              <a:t>No. The VLOS criteria are found in 107.31</a:t>
            </a:r>
          </a:p>
          <a:p>
            <a:r>
              <a:rPr lang="en-US" sz="2000" b="1" dirty="0" smtClean="0">
                <a:solidFill>
                  <a:srgbClr val="FF0000"/>
                </a:solidFill>
              </a:rPr>
              <a:t>107.29 essentially establishes pre-requisites to operate at night, </a:t>
            </a:r>
          </a:p>
          <a:p>
            <a:pPr lvl="1"/>
            <a:r>
              <a:rPr lang="en-US" sz="1600" dirty="0" smtClean="0"/>
              <a:t>...and gives the RPIC the ability to turn down the intensity of light for safety reasons </a:t>
            </a:r>
            <a:r>
              <a:rPr lang="en-US" sz="1600" u="sng" dirty="0" smtClean="0"/>
              <a:t>for that particular flight</a:t>
            </a:r>
          </a:p>
          <a:p>
            <a:r>
              <a:rPr lang="en-US" sz="2000" dirty="0" smtClean="0"/>
              <a:t>107.29 does </a:t>
            </a:r>
            <a:r>
              <a:rPr lang="en-US" sz="2000" i="1" dirty="0" smtClean="0"/>
              <a:t>not</a:t>
            </a:r>
            <a:r>
              <a:rPr lang="en-US" sz="2000" dirty="0" smtClean="0"/>
              <a:t> establish VLOS criteria </a:t>
            </a:r>
            <a:r>
              <a:rPr lang="en-US" sz="2000" u="sng" dirty="0" smtClean="0"/>
              <a:t>at all</a:t>
            </a:r>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sp>
        <p:nvSpPr>
          <p:cNvPr id="6" name="TextBox 5"/>
          <p:cNvSpPr txBox="1"/>
          <p:nvPr/>
        </p:nvSpPr>
        <p:spPr>
          <a:xfrm>
            <a:off x="3702042" y="4932618"/>
            <a:ext cx="4452791" cy="807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Calibri"/>
              </a:rPr>
              <a:t>NOTE: The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Calibri"/>
              </a:rPr>
              <a:t>3SM lighting requirement stated in 107.29 is there so manned aviators can see the drone and maneuver in a timely manner, not so the drone pilot can fly their drone up to 3SM away and claim VLOS</a:t>
            </a:r>
          </a:p>
        </p:txBody>
      </p:sp>
      <p:pic>
        <p:nvPicPr>
          <p:cNvPr id="8" name="Picture 7" descr="Technique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282" y="1534724"/>
            <a:ext cx="2997289" cy="1998193"/>
          </a:xfrm>
          <a:prstGeom prst="rect">
            <a:avLst/>
          </a:prstGeom>
        </p:spPr>
      </p:pic>
      <p:sp>
        <p:nvSpPr>
          <p:cNvPr id="9" name="TextBox 8"/>
          <p:cNvSpPr txBox="1"/>
          <p:nvPr/>
        </p:nvSpPr>
        <p:spPr>
          <a:xfrm>
            <a:off x="5746282" y="3633652"/>
            <a:ext cx="3147461" cy="484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sym typeface="Calibri"/>
              </a:rPr>
              <a:t>107.29 and 107.31 are like apples and oranges</a:t>
            </a:r>
          </a:p>
        </p:txBody>
      </p:sp>
    </p:spTree>
    <p:extLst>
      <p:ext uri="{BB962C8B-B14F-4D97-AF65-F5344CB8AC3E}">
        <p14:creationId xmlns:p14="http://schemas.microsoft.com/office/powerpoint/2010/main" val="81046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09" y="375896"/>
            <a:ext cx="7886700" cy="775647"/>
          </a:xfrm>
        </p:spPr>
        <p:txBody>
          <a:bodyPr/>
          <a:lstStyle/>
          <a:p>
            <a:r>
              <a:rPr lang="en-US" dirty="0" smtClean="0"/>
              <a:t>What are the VLOS criteria of 107.31?</a:t>
            </a:r>
            <a:endParaRPr lang="en-US" dirty="0"/>
          </a:p>
        </p:txBody>
      </p:sp>
      <p:sp>
        <p:nvSpPr>
          <p:cNvPr id="3" name="Text Placeholder 2"/>
          <p:cNvSpPr>
            <a:spLocks noGrp="1"/>
          </p:cNvSpPr>
          <p:nvPr>
            <p:ph type="body" idx="1"/>
          </p:nvPr>
        </p:nvSpPr>
        <p:spPr>
          <a:xfrm>
            <a:off x="509463" y="2861137"/>
            <a:ext cx="4686861" cy="2971792"/>
          </a:xfrm>
        </p:spPr>
        <p:txBody>
          <a:bodyPr>
            <a:noAutofit/>
          </a:bodyPr>
          <a:lstStyle/>
          <a:p>
            <a:r>
              <a:rPr lang="en-US" sz="2400" b="1" u="sng" dirty="0" smtClean="0"/>
              <a:t>L</a:t>
            </a:r>
            <a:r>
              <a:rPr lang="en-US" sz="2400" dirty="0" smtClean="0"/>
              <a:t>ocation</a:t>
            </a:r>
          </a:p>
          <a:p>
            <a:r>
              <a:rPr lang="en-US" sz="2400" b="1" u="sng" dirty="0" smtClean="0"/>
              <a:t>A</a:t>
            </a:r>
            <a:r>
              <a:rPr lang="en-US" sz="2400" dirty="0" smtClean="0"/>
              <a:t>ltitude</a:t>
            </a:r>
          </a:p>
          <a:p>
            <a:r>
              <a:rPr lang="en-US" sz="2400" b="1" u="sng" dirty="0" smtClean="0"/>
              <a:t>A</a:t>
            </a:r>
            <a:r>
              <a:rPr lang="en-US" sz="2400" dirty="0" smtClean="0"/>
              <a:t>ttitude</a:t>
            </a:r>
          </a:p>
          <a:p>
            <a:r>
              <a:rPr lang="en-US" sz="2400" b="1" u="sng" dirty="0" smtClean="0"/>
              <a:t>D</a:t>
            </a:r>
            <a:r>
              <a:rPr lang="en-US" sz="2400" dirty="0" smtClean="0"/>
              <a:t>irection of Flight</a:t>
            </a:r>
          </a:p>
          <a:p>
            <a:r>
              <a:rPr lang="en-US" sz="2400" b="1" u="sng" dirty="0" smtClean="0"/>
              <a:t>O</a:t>
            </a:r>
            <a:r>
              <a:rPr lang="en-US" sz="2400" dirty="0" smtClean="0"/>
              <a:t>bserve airspace for other traffic</a:t>
            </a:r>
          </a:p>
          <a:p>
            <a:r>
              <a:rPr lang="en-US" sz="2400" b="1" u="sng" dirty="0" smtClean="0"/>
              <a:t>N</a:t>
            </a:r>
            <a:r>
              <a:rPr lang="en-US" sz="2400" dirty="0" smtClean="0"/>
              <a:t>ot pose a hazard to others </a:t>
            </a:r>
            <a:endParaRPr lang="en-US" sz="2400" dirty="0"/>
          </a:p>
        </p:txBody>
      </p:sp>
      <p:sp>
        <p:nvSpPr>
          <p:cNvPr id="4" name="Slide Number Placeholder 3"/>
          <p:cNvSpPr>
            <a:spLocks noGrp="1"/>
          </p:cNvSpPr>
          <p:nvPr>
            <p:ph type="sldNum" sz="quarter" idx="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sp>
        <p:nvSpPr>
          <p:cNvPr id="5" name="TextBox 4"/>
          <p:cNvSpPr txBox="1"/>
          <p:nvPr/>
        </p:nvSpPr>
        <p:spPr>
          <a:xfrm>
            <a:off x="281409" y="1545394"/>
            <a:ext cx="4742287" cy="1315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Throughout the entire flight, with </a:t>
            </a:r>
            <a:r>
              <a:rPr kumimoji="0" lang="en-US" sz="1800" b="0" i="0" u="none" strike="noStrike" kern="1200" cap="none" spc="0" normalizeH="0" baseline="0" noProof="0" dirty="0">
                <a:ln>
                  <a:noFill/>
                </a:ln>
                <a:solidFill>
                  <a:srgbClr val="000000"/>
                </a:solidFill>
                <a:effectLst/>
                <a:uLnTx/>
                <a:uFillTx/>
                <a:latin typeface="Arial" charset="0"/>
                <a:ea typeface="+mn-ea"/>
                <a:cs typeface="+mn-cs"/>
                <a:sym typeface="Calibri"/>
              </a:rPr>
              <a:t>vision unaided by any device other than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corrective lenses (spectacles), the Remote Pilot m</a:t>
            </a:r>
            <a:r>
              <a:rPr kumimoji="0" lang="en-US" sz="1800" b="0" i="0" u="none" strike="noStrike" kern="1200" cap="none" spc="0" normalizeH="0" baseline="0" noProof="0" dirty="0">
                <a:ln>
                  <a:noFill/>
                </a:ln>
                <a:solidFill>
                  <a:srgbClr val="000000"/>
                </a:solidFill>
                <a:effectLst/>
                <a:uLnTx/>
                <a:uFillTx/>
                <a:latin typeface="Arial" charset="0"/>
                <a:ea typeface="+mn-ea"/>
                <a:cs typeface="+mn-cs"/>
                <a:sym typeface="Calibri"/>
              </a:rPr>
              <a:t>ust be </a:t>
            </a:r>
            <a:r>
              <a:rPr kumimoji="0" lang="en-US" sz="1800" b="0" i="0" u="sng" strike="noStrike" kern="1200" cap="none" spc="0" normalizeH="0" baseline="0" noProof="0" dirty="0">
                <a:ln>
                  <a:noFill/>
                </a:ln>
                <a:solidFill>
                  <a:srgbClr val="FF0000"/>
                </a:solidFill>
                <a:effectLst/>
                <a:uLnTx/>
                <a:uFillTx/>
                <a:latin typeface="Arial" charset="0"/>
                <a:ea typeface="+mn-ea"/>
                <a:cs typeface="+mn-cs"/>
                <a:sym typeface="Calibri"/>
              </a:rPr>
              <a:t>able to</a:t>
            </a:r>
            <a:r>
              <a:rPr kumimoji="0" lang="en-US" sz="1800" b="0" i="0" u="none" strike="noStrike" kern="1200" cap="none" spc="0" normalizeH="0" baseline="0" noProof="0" dirty="0">
                <a:ln>
                  <a:noFill/>
                </a:ln>
                <a:solidFill>
                  <a:srgbClr val="FF0000"/>
                </a:solidFill>
                <a:effectLst/>
                <a:uLnTx/>
                <a:uFillTx/>
                <a:latin typeface="Arial" charset="0"/>
                <a:ea typeface="+mn-ea"/>
                <a:cs typeface="+mn-cs"/>
                <a:sym typeface="Calibri"/>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sym typeface="Calibri"/>
              </a:rPr>
              <a:t>see the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drone </a:t>
            </a:r>
            <a:r>
              <a:rPr kumimoji="0" lang="en-US" sz="1800" b="0" i="0" u="sng" strike="noStrike" kern="1200" cap="none" spc="0" normalizeH="0" baseline="0" noProof="0" dirty="0">
                <a:ln>
                  <a:noFill/>
                </a:ln>
                <a:solidFill>
                  <a:srgbClr val="000000"/>
                </a:solidFill>
                <a:effectLst/>
                <a:uLnTx/>
                <a:uFillTx/>
                <a:latin typeface="Arial" charset="0"/>
                <a:ea typeface="+mn-ea"/>
                <a:cs typeface="+mn-cs"/>
                <a:sym typeface="Calibri"/>
              </a:rPr>
              <a:t>well enough </a:t>
            </a:r>
            <a:r>
              <a:rPr kumimoji="0" lang="en-US" sz="1800" b="0" i="1" u="sng" strike="noStrike" kern="1200" cap="none" spc="0" normalizeH="0" baseline="0" noProof="0" dirty="0">
                <a:ln>
                  <a:noFill/>
                </a:ln>
                <a:solidFill>
                  <a:srgbClr val="000000"/>
                </a:solidFill>
                <a:effectLst/>
                <a:uLnTx/>
                <a:uFillTx/>
                <a:latin typeface="Arial" charset="0"/>
                <a:ea typeface="+mn-ea"/>
                <a:cs typeface="+mn-cs"/>
                <a:sym typeface="Calibri"/>
              </a:rPr>
              <a:t>to know </a:t>
            </a:r>
            <a:r>
              <a:rPr kumimoji="0" lang="en-US" sz="1800" b="0" i="0" u="none" strike="noStrike" kern="1200" cap="none" spc="0" normalizeH="0" baseline="0" noProof="0" dirty="0">
                <a:ln>
                  <a:noFill/>
                </a:ln>
                <a:solidFill>
                  <a:srgbClr val="000000"/>
                </a:solidFill>
                <a:effectLst/>
                <a:uLnTx/>
                <a:uFillTx/>
                <a:latin typeface="Arial" charset="0"/>
                <a:ea typeface="+mn-ea"/>
                <a:cs typeface="+mn-cs"/>
                <a:sym typeface="Calibri"/>
              </a:rPr>
              <a:t>its:</a:t>
            </a:r>
          </a:p>
        </p:txBody>
      </p:sp>
      <p:sp>
        <p:nvSpPr>
          <p:cNvPr id="6" name="TextBox 5"/>
          <p:cNvSpPr txBox="1"/>
          <p:nvPr/>
        </p:nvSpPr>
        <p:spPr>
          <a:xfrm>
            <a:off x="5500279" y="1615107"/>
            <a:ext cx="3123957"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D2D8A">
                    <a:lumMod val="75000"/>
                  </a:srgbClr>
                </a:solidFill>
                <a:effectLst/>
                <a:uLnTx/>
                <a:uFillTx/>
                <a:latin typeface="Arial" charset="0"/>
                <a:ea typeface="+mn-ea"/>
                <a:cs typeface="+mn-cs"/>
              </a:rPr>
              <a:t>Notice the reg doesn’t say </a:t>
            </a:r>
            <a:r>
              <a:rPr kumimoji="0" lang="en-US" sz="1800" b="1" i="1" u="none" strike="noStrike" kern="1200" cap="none" spc="0" normalizeH="0" baseline="0" noProof="0" dirty="0" smtClean="0">
                <a:ln>
                  <a:noFill/>
                </a:ln>
                <a:solidFill>
                  <a:srgbClr val="2D2D8A">
                    <a:lumMod val="75000"/>
                  </a:srgbClr>
                </a:solidFill>
                <a:effectLst/>
                <a:uLnTx/>
                <a:uFillTx/>
                <a:latin typeface="Arial" charset="0"/>
                <a:ea typeface="+mn-ea"/>
                <a:cs typeface="+mn-cs"/>
              </a:rPr>
              <a:t>“...in _____ conditions...”</a:t>
            </a:r>
            <a:endParaRPr kumimoji="0" lang="en-US" sz="1800" b="1" i="1" u="none" strike="noStrike" kern="1200" cap="none" spc="0" normalizeH="0" baseline="0" noProof="0" dirty="0">
              <a:ln>
                <a:noFill/>
              </a:ln>
              <a:solidFill>
                <a:srgbClr val="2D2D8A">
                  <a:lumMod val="75000"/>
                </a:srgbClr>
              </a:solidFill>
              <a:effectLst/>
              <a:uLnTx/>
              <a:uFillTx/>
              <a:latin typeface="Arial" charset="0"/>
              <a:ea typeface="+mn-ea"/>
              <a:cs typeface="+mn-cs"/>
              <a:sym typeface="Calibri"/>
            </a:endParaRPr>
          </a:p>
        </p:txBody>
      </p:sp>
      <p:pic>
        <p:nvPicPr>
          <p:cNvPr id="7" name="Picture 6" descr="Close up of The Thinker | This is a closer look at Rodi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594" y="2661422"/>
            <a:ext cx="2827763" cy="2120822"/>
          </a:xfrm>
          <a:prstGeom prst="rect">
            <a:avLst/>
          </a:prstGeom>
        </p:spPr>
      </p:pic>
      <p:sp>
        <p:nvSpPr>
          <p:cNvPr id="8" name="TextBox 7"/>
          <p:cNvSpPr txBox="1"/>
          <p:nvPr/>
        </p:nvSpPr>
        <p:spPr bwMode="auto">
          <a:xfrm>
            <a:off x="5871411" y="5005137"/>
            <a:ext cx="2752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That’s because the VLOS criteria are applicable in </a:t>
            </a:r>
            <a:r>
              <a:rPr kumimoji="0" lang="en-US" sz="1200" b="1" i="0" u="sng" strike="noStrike" kern="1200" cap="none" spc="0" normalizeH="0" baseline="0" noProof="0" dirty="0" smtClean="0">
                <a:ln>
                  <a:noFill/>
                </a:ln>
                <a:solidFill>
                  <a:srgbClr val="000000"/>
                </a:solidFill>
                <a:effectLst/>
                <a:uLnTx/>
                <a:uFillTx/>
                <a:latin typeface="Arial" charset="0"/>
                <a:ea typeface="+mn-ea"/>
                <a:cs typeface="+mn-cs"/>
              </a:rPr>
              <a:t>all conditions</a:t>
            </a:r>
            <a:endParaRPr kumimoji="0" lang="en-US" sz="1200" b="1" i="0" u="sng"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6040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Handy UAS References</a:t>
            </a:r>
            <a:endParaRPr lang="en-US" dirty="0"/>
          </a:p>
        </p:txBody>
      </p:sp>
      <p:sp>
        <p:nvSpPr>
          <p:cNvPr id="6" name="Content Placeholder 5"/>
          <p:cNvSpPr>
            <a:spLocks noGrp="1"/>
          </p:cNvSpPr>
          <p:nvPr>
            <p:ph idx="1"/>
          </p:nvPr>
        </p:nvSpPr>
        <p:spPr>
          <a:xfrm>
            <a:off x="428625" y="1103864"/>
            <a:ext cx="8234112" cy="4671294"/>
          </a:xfrm>
        </p:spPr>
        <p:txBody>
          <a:bodyPr/>
          <a:lstStyle/>
          <a:p>
            <a:r>
              <a:rPr lang="en-US" dirty="0">
                <a:hlinkClick r:id="rId3"/>
              </a:rPr>
              <a:t>https://</a:t>
            </a:r>
            <a:r>
              <a:rPr lang="en-US" dirty="0" smtClean="0">
                <a:hlinkClick r:id="rId3"/>
              </a:rPr>
              <a:t>www.faa.gov/uas</a:t>
            </a:r>
            <a:r>
              <a:rPr lang="en-US" dirty="0" smtClean="0"/>
              <a:t> </a:t>
            </a:r>
          </a:p>
          <a:p>
            <a:r>
              <a:rPr lang="en-US" dirty="0" smtClean="0">
                <a:hlinkClick r:id="rId4"/>
              </a:rPr>
              <a:t>UASHelp@faa.gov</a:t>
            </a:r>
            <a:r>
              <a:rPr lang="en-US" dirty="0" smtClean="0"/>
              <a:t> or 844-FLY-MYUA</a:t>
            </a:r>
          </a:p>
          <a:p>
            <a:r>
              <a:rPr lang="en-US" dirty="0" smtClean="0"/>
              <a:t>FAA Rules are found in Title 14 of the US Code of Federal Regulations: </a:t>
            </a:r>
            <a:r>
              <a:rPr lang="en-US" dirty="0">
                <a:hlinkClick r:id="rId5"/>
              </a:rPr>
              <a:t>https://</a:t>
            </a:r>
            <a:r>
              <a:rPr lang="en-US" dirty="0" smtClean="0">
                <a:hlinkClick r:id="rId5"/>
              </a:rPr>
              <a:t>www.ecfr.gov/</a:t>
            </a:r>
            <a:r>
              <a:rPr lang="en-US" dirty="0" smtClean="0"/>
              <a:t>  </a:t>
            </a:r>
          </a:p>
          <a:p>
            <a:r>
              <a:rPr lang="en-US" dirty="0" smtClean="0"/>
              <a:t>FAA Advisory Circulars (</a:t>
            </a:r>
            <a:r>
              <a:rPr lang="en-US" dirty="0"/>
              <a:t>AC) </a:t>
            </a:r>
            <a:r>
              <a:rPr lang="en-US" dirty="0">
                <a:hlinkClick r:id="rId6"/>
              </a:rPr>
              <a:t>https://www.faa.gov/regulations_policies/advisory_circulars</a:t>
            </a:r>
            <a:r>
              <a:rPr lang="en-US" dirty="0" smtClean="0">
                <a:hlinkClick r:id="rId6"/>
              </a:rPr>
              <a:t>/</a:t>
            </a:r>
            <a:r>
              <a:rPr lang="en-US" dirty="0" smtClean="0"/>
              <a:t> </a:t>
            </a:r>
          </a:p>
          <a:p>
            <a:pPr lvl="1"/>
            <a:r>
              <a:rPr lang="en-US" dirty="0" smtClean="0"/>
              <a:t>AC 91-57</a:t>
            </a:r>
          </a:p>
          <a:p>
            <a:pPr lvl="1"/>
            <a:r>
              <a:rPr lang="en-US" dirty="0" smtClean="0"/>
              <a:t>AC 107-2A</a:t>
            </a:r>
            <a:endParaRPr lang="en-US" dirty="0"/>
          </a:p>
        </p:txBody>
      </p:sp>
      <p:sp>
        <p:nvSpPr>
          <p:cNvPr id="5" name="Slide Number Placeholder 4"/>
          <p:cNvSpPr>
            <a:spLocks noGrp="1"/>
          </p:cNvSpPr>
          <p:nvPr>
            <p:ph type="sldNum" sz="quarter" idx="4294967295"/>
          </p:nvPr>
        </p:nvSpPr>
        <p:spPr>
          <a:xfrm>
            <a:off x="8066088" y="6248400"/>
            <a:ext cx="1077912"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6266C2-23C9-4679-9EA6-D74DA6C8C265}" type="slidenum">
              <a:rPr kumimoji="0" lang="en-US" sz="1400" b="0" i="0" u="none" strike="noStrike" kern="1200" cap="none" spc="0" normalizeH="0" baseline="0" noProof="0" smtClean="0">
                <a:ln>
                  <a:noFill/>
                </a:ln>
                <a:solidFill>
                  <a:srgbClr val="FFFFFF">
                    <a:lumMod val="65000"/>
                  </a:srgbClr>
                </a:solidFill>
                <a:effectLst/>
                <a:uLnTx/>
                <a:uFillTx/>
                <a:latin typeface="Helvetica Neue Medium"/>
                <a:ea typeface="+mn-ea"/>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lumMod val="65000"/>
                </a:srgbClr>
              </a:solidFill>
              <a:effectLst/>
              <a:uLnTx/>
              <a:uFillTx/>
              <a:latin typeface="Helvetica Neue Medium"/>
              <a:ea typeface="+mn-ea"/>
            </a:endParaRPr>
          </a:p>
        </p:txBody>
      </p:sp>
    </p:spTree>
    <p:extLst>
      <p:ext uri="{BB962C8B-B14F-4D97-AF65-F5344CB8AC3E}">
        <p14:creationId xmlns:p14="http://schemas.microsoft.com/office/powerpoint/2010/main" val="4977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43" y="444435"/>
            <a:ext cx="7886700" cy="775647"/>
          </a:xfrm>
        </p:spPr>
        <p:txBody>
          <a:bodyPr/>
          <a:lstStyle/>
          <a:p>
            <a:r>
              <a:rPr lang="en-US" dirty="0" smtClean="0"/>
              <a:t>Is a preflight required for a drone flight?	</a:t>
            </a:r>
            <a:endParaRPr lang="en-US" dirty="0"/>
          </a:p>
        </p:txBody>
      </p:sp>
      <p:sp>
        <p:nvSpPr>
          <p:cNvPr id="3" name="Text Placeholder 2"/>
          <p:cNvSpPr>
            <a:spLocks noGrp="1"/>
          </p:cNvSpPr>
          <p:nvPr>
            <p:ph type="body" idx="1"/>
          </p:nvPr>
        </p:nvSpPr>
        <p:spPr>
          <a:xfrm>
            <a:off x="181073" y="1631421"/>
            <a:ext cx="5536333" cy="4205639"/>
          </a:xfrm>
          <a:effectLst/>
        </p:spPr>
        <p:txBody>
          <a:bodyPr>
            <a:noAutofit/>
          </a:bodyPr>
          <a:lstStyle/>
          <a:p>
            <a:pPr marL="0" indent="0">
              <a:buNone/>
            </a:pPr>
            <a:r>
              <a:rPr lang="en-US" sz="2400" b="1" dirty="0" smtClean="0">
                <a:solidFill>
                  <a:srgbClr val="FFC000"/>
                </a:solidFill>
                <a:effectLst>
                  <a:outerShdw blurRad="38100" dist="38100" dir="2700000" algn="tl">
                    <a:srgbClr val="000000">
                      <a:alpha val="43137"/>
                    </a:srgbClr>
                  </a:outerShdw>
                </a:effectLst>
              </a:rPr>
              <a:t>The answer depends on which rules govern the flight</a:t>
            </a:r>
          </a:p>
          <a:p>
            <a:endParaRPr lang="en-US" b="1" dirty="0"/>
          </a:p>
          <a:p>
            <a:r>
              <a:rPr lang="en-US" sz="2400" b="1" dirty="0" smtClean="0">
                <a:solidFill>
                  <a:schemeClr val="accent6">
                    <a:lumMod val="75000"/>
                  </a:schemeClr>
                </a:solidFill>
              </a:rPr>
              <a:t>For 49 USC 44809 (Exception for Limited Rec Flyers) flights</a:t>
            </a:r>
          </a:p>
          <a:p>
            <a:pPr lvl="1"/>
            <a:r>
              <a:rPr lang="en-US" sz="2000" dirty="0"/>
              <a:t>49 USC 44809 flights must comply with CBO safety </a:t>
            </a:r>
            <a:r>
              <a:rPr lang="en-US" sz="2000" dirty="0" smtClean="0"/>
              <a:t>guidelines</a:t>
            </a:r>
          </a:p>
          <a:p>
            <a:pPr lvl="1"/>
            <a:r>
              <a:rPr lang="en-US" sz="2000" dirty="0" smtClean="0"/>
              <a:t>See also AC 91-57B for FAA Interim Safety Guidelines</a:t>
            </a:r>
          </a:p>
          <a:p>
            <a:pPr lvl="1"/>
            <a:r>
              <a:rPr lang="en-US" sz="2000" b="1" dirty="0" smtClean="0">
                <a:solidFill>
                  <a:srgbClr val="FF0000"/>
                </a:solidFill>
              </a:rPr>
              <a:t>No preflight is explicitly required in 44809</a:t>
            </a:r>
            <a:endParaRPr lang="en-US" sz="2000" b="1" dirty="0">
              <a:solidFill>
                <a:srgbClr val="FF0000"/>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9</a:t>
            </a:fld>
            <a:endParaRPr lang="en-US" dirty="0"/>
          </a:p>
        </p:txBody>
      </p:sp>
      <p:pic>
        <p:nvPicPr>
          <p:cNvPr id="5" name="Picture 4" descr="Airplane Flying Handbook/Ground operations - Wikiver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406" y="2225905"/>
            <a:ext cx="3268003" cy="2586725"/>
          </a:xfrm>
          <a:prstGeom prst="rect">
            <a:avLst/>
          </a:prstGeom>
        </p:spPr>
      </p:pic>
      <p:sp>
        <p:nvSpPr>
          <p:cNvPr id="6" name="TextBox 5"/>
          <p:cNvSpPr txBox="1"/>
          <p:nvPr/>
        </p:nvSpPr>
        <p:spPr>
          <a:xfrm>
            <a:off x="6944626" y="4396234"/>
            <a:ext cx="163148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fontAlgn="auto" hangingPunct="0">
              <a:spcBef>
                <a:spcPts val="0"/>
              </a:spcBef>
              <a:spcAft>
                <a:spcPts val="0"/>
              </a:spcAft>
              <a:buNone/>
            </a:pPr>
            <a:endParaRPr lang="en-US" sz="135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415816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12" ma:contentTypeDescription="Create a new document." ma:contentTypeScope="" ma:versionID="b60217a1b237a4267410b2a768b4bf3e">
  <xsd:schema xmlns:xsd="http://www.w3.org/2001/XMLSchema" xmlns:xs="http://www.w3.org/2001/XMLSchema" xmlns:p="http://schemas.microsoft.com/office/2006/metadata/properties" xmlns:ns3="71f32d46-6d44-42df-9bf9-b69fba183449" xmlns:ns4="e4df6fb9-7f5d-4876-9a99-8ab4fa680755" targetNamespace="http://schemas.microsoft.com/office/2006/metadata/properties" ma:root="true" ma:fieldsID="9777525ea55fc1b93a716067ac55ce03" ns3:_="" ns4:_="">
    <xsd:import namespace="71f32d46-6d44-42df-9bf9-b69fba183449"/>
    <xsd:import namespace="e4df6fb9-7f5d-4876-9a99-8ab4fa6807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FE340-101B-422E-A704-488924553CC2}">
  <ds:schemaRefs>
    <ds:schemaRef ds:uri="http://purl.org/dc/terms/"/>
    <ds:schemaRef ds:uri="71f32d46-6d44-42df-9bf9-b69fba18344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4df6fb9-7f5d-4876-9a99-8ab4fa680755"/>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683E562-EEA2-4010-B078-DB727AF84035}">
  <ds:schemaRefs>
    <ds:schemaRef ds:uri="http://schemas.microsoft.com/sharepoint/v3/contenttype/forms"/>
  </ds:schemaRefs>
</ds:datastoreItem>
</file>

<file path=customXml/itemProps3.xml><?xml version="1.0" encoding="utf-8"?>
<ds:datastoreItem xmlns:ds="http://schemas.openxmlformats.org/officeDocument/2006/customXml" ds:itemID="{020E4676-6922-405E-B11F-9DB4A36BA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f32d46-6d44-42df-9bf9-b69fba183449"/>
    <ds:schemaRef ds:uri="e4df6fb9-7f5d-4876-9a99-8ab4fa680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7268</TotalTime>
  <Words>3438</Words>
  <Application>Microsoft Office PowerPoint</Application>
  <PresentationFormat>On-screen Show (4:3)</PresentationFormat>
  <Paragraphs>186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Helvetica Neue Medium</vt:lpstr>
      <vt:lpstr>Times New Roman</vt:lpstr>
      <vt:lpstr>1_Custom Design</vt:lpstr>
      <vt:lpstr>National FAASTeam DronePro November Discussion Slides</vt:lpstr>
      <vt:lpstr>What’s the story with Rec Flyers notifying airports before flight?</vt:lpstr>
      <vt:lpstr>Is public safety exempt from the requirement to use a CAT 2 or CAT 3 compliant (and marked) drone to conduct a CAT 2 or CAT 3 operation over people?</vt:lpstr>
      <vt:lpstr>How do I know if my drone is CAT 2 or CAT 3 compliant?</vt:lpstr>
      <vt:lpstr>Are waivers to 107.29 (night) still valid?</vt:lpstr>
      <vt:lpstr>Does 107.29 establish night Visual Line Of Sight (VLOS) criteria?</vt:lpstr>
      <vt:lpstr>What are the VLOS criteria of 107.31?</vt:lpstr>
      <vt:lpstr>Handy UAS References</vt:lpstr>
      <vt:lpstr>Is a preflight required for a drone flight? </vt:lpstr>
      <vt:lpstr>Is a preflight required for a drone flight? </vt:lpstr>
      <vt:lpstr>Is a preflight required for a drone flight? </vt:lpstr>
      <vt:lpstr>Are there minimum weather requirements for flying a drone?</vt:lpstr>
      <vt:lpstr>What’s the difference between a FRIA and a Fixed Site?</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Hassig, Guido (FAA)</cp:lastModifiedBy>
  <cp:revision>335</cp:revision>
  <cp:lastPrinted>2015-02-06T18:56:40Z</cp:lastPrinted>
  <dcterms:created xsi:type="dcterms:W3CDTF">2005-01-28T20:32:53Z</dcterms:created>
  <dcterms:modified xsi:type="dcterms:W3CDTF">2021-11-09T18:24:07Z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ies>
</file>