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5"/>
    <p:sldMasterId id="2147483661" r:id="rId6"/>
  </p:sldMasterIdLst>
  <p:notesMasterIdLst>
    <p:notesMasterId r:id="rId14"/>
  </p:notesMasterIdLst>
  <p:handoutMasterIdLst>
    <p:handoutMasterId r:id="rId15"/>
  </p:handoutMasterIdLst>
  <p:sldIdLst>
    <p:sldId id="273" r:id="rId7"/>
    <p:sldId id="292" r:id="rId8"/>
    <p:sldId id="293" r:id="rId9"/>
    <p:sldId id="294" r:id="rId10"/>
    <p:sldId id="295" r:id="rId11"/>
    <p:sldId id="296" r:id="rId12"/>
    <p:sldId id="297" r:id="rId1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0E1773-2C58-4A1C-9F4D-09A126D9EB70}">
          <p14:sldIdLst>
            <p14:sldId id="273"/>
            <p14:sldId id="292"/>
            <p14:sldId id="293"/>
            <p14:sldId id="294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36" userDrawn="1">
          <p15:clr>
            <a:srgbClr val="A4A3A4"/>
          </p15:clr>
        </p15:guide>
        <p15:guide id="2" pos="3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FFCC00"/>
    <a:srgbClr val="DDDDDD"/>
    <a:srgbClr val="C0C0C0"/>
    <a:srgbClr val="1D2F68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84556" autoAdjust="0"/>
  </p:normalViewPr>
  <p:slideViewPr>
    <p:cSldViewPr snapToGrid="0">
      <p:cViewPr varScale="1">
        <p:scale>
          <a:sx n="71" d="100"/>
          <a:sy n="71" d="100"/>
        </p:scale>
        <p:origin x="710" y="48"/>
      </p:cViewPr>
      <p:guideLst>
        <p:guide orient="horz" pos="536"/>
        <p:guide pos="3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674" y="-78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87C48A99-3596-4E58-ABE8-9D998A9384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60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r" defTabSz="911225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55D68406-F15C-4303-97CE-0E3EE5988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338345-9CBA-4181-BEB7-82A779821C66}" type="slidenum">
              <a:rPr lang="en-US"/>
              <a:pPr/>
              <a:t>1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i="1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27476" y="354380"/>
            <a:ext cx="5051106" cy="1395412"/>
          </a:xfrm>
        </p:spPr>
        <p:txBody>
          <a:bodyPr anchor="t"/>
          <a:lstStyle>
            <a:lvl1pPr>
              <a:defRPr sz="2700"/>
            </a:lvl1pPr>
          </a:lstStyle>
          <a:p>
            <a:pPr lvl="0"/>
            <a:r>
              <a:rPr lang="en-US" noProof="0" dirty="0" smtClean="0"/>
              <a:t>The National FAA Safety Team Presents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30652" y="1795830"/>
            <a:ext cx="4108027" cy="1067092"/>
          </a:xfrm>
        </p:spPr>
        <p:txBody>
          <a:bodyPr/>
          <a:lstStyle>
            <a:lvl1pPr marL="0" indent="0">
              <a:buFontTx/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 smtClean="0"/>
              <a:t>Insert Program Title Here</a:t>
            </a:r>
          </a:p>
        </p:txBody>
      </p:sp>
      <p:sp>
        <p:nvSpPr>
          <p:cNvPr id="63515" name="Text Box 1051"/>
          <p:cNvSpPr txBox="1">
            <a:spLocks noChangeArrowheads="1"/>
          </p:cNvSpPr>
          <p:nvPr userDrawn="1"/>
        </p:nvSpPr>
        <p:spPr bwMode="auto">
          <a:xfrm>
            <a:off x="270887" y="3393864"/>
            <a:ext cx="405973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1200" dirty="0">
                <a:solidFill>
                  <a:srgbClr val="1D2F68"/>
                </a:solidFill>
              </a:rPr>
              <a:t>Presented to:</a:t>
            </a:r>
          </a:p>
          <a:p>
            <a:pPr>
              <a:buFontTx/>
              <a:buNone/>
            </a:pPr>
            <a:r>
              <a:rPr lang="en-US" sz="1200" dirty="0">
                <a:solidFill>
                  <a:srgbClr val="1D2F68"/>
                </a:solidFill>
              </a:rPr>
              <a:t>By:</a:t>
            </a:r>
          </a:p>
          <a:p>
            <a:pPr>
              <a:buFontTx/>
              <a:buNone/>
            </a:pPr>
            <a:r>
              <a:rPr lang="en-US" sz="1200" dirty="0">
                <a:solidFill>
                  <a:srgbClr val="1D2F68"/>
                </a:solidFill>
              </a:rPr>
              <a:t>Date:</a:t>
            </a:r>
          </a:p>
        </p:txBody>
      </p:sp>
      <p:pic>
        <p:nvPicPr>
          <p:cNvPr id="2050" name="Picture 2" descr="C:\Users\afs805pc\Documents\Templates\FAAST-lin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" r="9397"/>
          <a:stretch/>
        </p:blipFill>
        <p:spPr bwMode="auto">
          <a:xfrm rot="10800000">
            <a:off x="-1" y="7286"/>
            <a:ext cx="9144001" cy="34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fs805pc\Documents\Templates\FAAST-lin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" r="9397"/>
          <a:stretch/>
        </p:blipFill>
        <p:spPr bwMode="auto">
          <a:xfrm>
            <a:off x="-32064" y="6512171"/>
            <a:ext cx="9176063" cy="34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026"/>
          <p:cNvSpPr txBox="1">
            <a:spLocks noChangeArrowheads="1"/>
          </p:cNvSpPr>
          <p:nvPr userDrawn="1"/>
        </p:nvSpPr>
        <p:spPr bwMode="auto">
          <a:xfrm>
            <a:off x="227476" y="5399041"/>
            <a:ext cx="3988924" cy="93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D2F68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1400" dirty="0" smtClean="0"/>
              <a:t>Produced</a:t>
            </a:r>
            <a:r>
              <a:rPr lang="en-US" sz="1400" baseline="0" dirty="0" smtClean="0"/>
              <a:t> by </a:t>
            </a:r>
            <a:r>
              <a:rPr lang="en-US" sz="1400" baseline="0" dirty="0" smtClean="0"/>
              <a:t>National FAA Safety Team</a:t>
            </a:r>
            <a:endParaRPr lang="en-US" sz="1400" i="0" baseline="0" dirty="0" smtClean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679660" y="532897"/>
            <a:ext cx="3025309" cy="833260"/>
            <a:chOff x="8679639" y="504555"/>
            <a:chExt cx="3091782" cy="1040140"/>
          </a:xfrm>
        </p:grpSpPr>
        <p:sp>
          <p:nvSpPr>
            <p:cNvPr id="16" name="Text Box 1071"/>
            <p:cNvSpPr txBox="1">
              <a:spLocks noChangeArrowheads="1"/>
            </p:cNvSpPr>
            <p:nvPr userDrawn="1"/>
          </p:nvSpPr>
          <p:spPr bwMode="ltGray">
            <a:xfrm>
              <a:off x="10244528" y="939997"/>
              <a:ext cx="1526893" cy="563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800" b="1" dirty="0" smtClean="0">
                  <a:solidFill>
                    <a:srgbClr val="1D2F68"/>
                  </a:solidFill>
                </a:rPr>
                <a:t>FAA</a:t>
              </a:r>
            </a:p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800" b="1" dirty="0" smtClean="0">
                  <a:solidFill>
                    <a:srgbClr val="1D2F68"/>
                  </a:solidFill>
                </a:rPr>
                <a:t>Safety Team</a:t>
              </a:r>
              <a:endParaRPr lang="en-US" sz="1800" b="1" dirty="0">
                <a:solidFill>
                  <a:srgbClr val="1D2F68"/>
                </a:solidFill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79639" y="504555"/>
              <a:ext cx="1278096" cy="104014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09159" y="1930903"/>
            <a:ext cx="4082765" cy="36939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9463" y="6248400"/>
            <a:ext cx="17373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50" b="0" i="0">
                <a:solidFill>
                  <a:schemeClr val="bg1">
                    <a:lumMod val="65000"/>
                  </a:schemeClr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14356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050" b="0" i="0">
                <a:solidFill>
                  <a:schemeClr val="bg1">
                    <a:lumMod val="65000"/>
                  </a:schemeClr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5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1" y="1508127"/>
            <a:ext cx="3948113" cy="43910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4" y="1508127"/>
            <a:ext cx="3949700" cy="43910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09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31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7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6035677"/>
            <a:ext cx="9144000" cy="815975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6" y="344488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1" y="1508127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Select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9463" y="6248400"/>
            <a:ext cx="17373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50" b="0" i="0">
                <a:solidFill>
                  <a:schemeClr val="bg1">
                    <a:lumMod val="65000"/>
                  </a:schemeClr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14356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050" b="0" i="0">
                <a:solidFill>
                  <a:schemeClr val="bg1">
                    <a:lumMod val="65000"/>
                  </a:schemeClr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  <p:sp>
        <p:nvSpPr>
          <p:cNvPr id="56349" name="Text Box 29" hidden="1"/>
          <p:cNvSpPr txBox="1">
            <a:spLocks noChangeArrowheads="1"/>
          </p:cNvSpPr>
          <p:nvPr/>
        </p:nvSpPr>
        <p:spPr bwMode="auto">
          <a:xfrm>
            <a:off x="449264" y="6205539"/>
            <a:ext cx="47847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900" b="1" dirty="0">
                <a:solidFill>
                  <a:srgbClr val="C0C0C0"/>
                </a:solidFill>
              </a:rPr>
              <a:t>&lt;Presentation Title – Change on Master Slide&gt;</a:t>
            </a:r>
            <a:endParaRPr lang="en-US" sz="900" dirty="0">
              <a:solidFill>
                <a:srgbClr val="C0C0C0"/>
              </a:solidFill>
            </a:endParaRPr>
          </a:p>
        </p:txBody>
      </p:sp>
      <p:sp>
        <p:nvSpPr>
          <p:cNvPr id="56350" name="Text Box 30" hidden="1"/>
          <p:cNvSpPr txBox="1">
            <a:spLocks noChangeArrowheads="1"/>
          </p:cNvSpPr>
          <p:nvPr/>
        </p:nvSpPr>
        <p:spPr bwMode="auto">
          <a:xfrm>
            <a:off x="441325" y="6384925"/>
            <a:ext cx="37401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900" dirty="0">
                <a:solidFill>
                  <a:srgbClr val="C0C0C0"/>
                </a:solidFill>
              </a:rPr>
              <a:t>&lt;Date of Presentation – Change on Master Slide&gt;</a:t>
            </a:r>
          </a:p>
        </p:txBody>
      </p:sp>
      <p:pic>
        <p:nvPicPr>
          <p:cNvPr id="13" name="Picture 5" descr="C:\Documents and Settings\Charles\Application Data\Microsoft\Media Catalog\FAAST_PPT_BtmGrphc.bmp"/>
          <p:cNvPicPr>
            <a:picLocks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25"/>
          <a:stretch/>
        </p:blipFill>
        <p:spPr bwMode="auto">
          <a:xfrm>
            <a:off x="1" y="5760721"/>
            <a:ext cx="9144000" cy="30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C:\Documents and Settings\Charles\Application Data\Microsoft\Media Catalog\FAAST_PPT_BtmGrphc.bmp"/>
          <p:cNvPicPr>
            <a:picLocks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28" b="1045"/>
          <a:stretch/>
        </p:blipFill>
        <p:spPr bwMode="auto">
          <a:xfrm flipH="1" flipV="1">
            <a:off x="-1" y="0"/>
            <a:ext cx="9144000" cy="30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21"/>
          <p:cNvGrpSpPr/>
          <p:nvPr userDrawn="1"/>
        </p:nvGrpSpPr>
        <p:grpSpPr>
          <a:xfrm>
            <a:off x="5456035" y="6183337"/>
            <a:ext cx="2405394" cy="549424"/>
            <a:chOff x="7125809" y="6200972"/>
            <a:chExt cx="2405394" cy="549424"/>
          </a:xfrm>
        </p:grpSpPr>
        <p:sp>
          <p:nvSpPr>
            <p:cNvPr id="23" name="Text Box 27"/>
            <p:cNvSpPr txBox="1">
              <a:spLocks noChangeArrowheads="1"/>
            </p:cNvSpPr>
            <p:nvPr userDrawn="1"/>
          </p:nvSpPr>
          <p:spPr bwMode="auto">
            <a:xfrm>
              <a:off x="8108954" y="6265859"/>
              <a:ext cx="1422249" cy="406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endParaRPr lang="en-US" sz="1200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chemeClr val="bg1"/>
                  </a:solidFill>
                </a:rPr>
                <a:t>FAA</a:t>
              </a:r>
              <a:r>
                <a:rPr lang="en-US" sz="1200" b="1" baseline="0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Safety</a:t>
              </a:r>
              <a:r>
                <a:rPr lang="en-US" sz="1200" b="1" baseline="0" dirty="0" smtClean="0">
                  <a:solidFill>
                    <a:schemeClr val="bg1"/>
                  </a:solidFill>
                </a:rPr>
                <a:t> Team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pic>
          <p:nvPicPr>
            <p:cNvPr id="24" name="Picture 2" descr="C:\Users\awp204js\Documents\FAASTeam\FAAST Logos\FAAST Logo 1.jpg"/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5809" y="6200972"/>
              <a:ext cx="1034897" cy="549424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7" r:id="rId4"/>
    <p:sldLayoutId id="2147483658" r:id="rId5"/>
    <p:sldLayoutId id="214748366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6035677"/>
            <a:ext cx="9144000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6" y="344488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1" y="1508127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Select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9463" y="6248400"/>
            <a:ext cx="17373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50" b="0" i="0">
                <a:solidFill>
                  <a:schemeClr val="accent6"/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14356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050" b="0" i="0">
                <a:solidFill>
                  <a:schemeClr val="accent6"/>
                </a:solidFill>
                <a:latin typeface="Helvetica Neue Medium"/>
                <a:cs typeface="Helvetica Neue Medium"/>
              </a:defRPr>
            </a:lvl1pPr>
          </a:lstStyle>
          <a:p>
            <a:endParaRPr lang="en-US" dirty="0"/>
          </a:p>
        </p:txBody>
      </p:sp>
      <p:sp>
        <p:nvSpPr>
          <p:cNvPr id="56349" name="Text Box 29" hidden="1"/>
          <p:cNvSpPr txBox="1">
            <a:spLocks noChangeArrowheads="1"/>
          </p:cNvSpPr>
          <p:nvPr/>
        </p:nvSpPr>
        <p:spPr bwMode="auto">
          <a:xfrm>
            <a:off x="449264" y="6205539"/>
            <a:ext cx="47847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900" b="1" dirty="0">
                <a:solidFill>
                  <a:srgbClr val="C0C0C0"/>
                </a:solidFill>
              </a:rPr>
              <a:t>&lt;Presentation Title – Change on Master Slide&gt;</a:t>
            </a:r>
            <a:endParaRPr lang="en-US" sz="900" dirty="0">
              <a:solidFill>
                <a:srgbClr val="C0C0C0"/>
              </a:solidFill>
            </a:endParaRPr>
          </a:p>
        </p:txBody>
      </p:sp>
      <p:sp>
        <p:nvSpPr>
          <p:cNvPr id="56350" name="Text Box 30" hidden="1"/>
          <p:cNvSpPr txBox="1">
            <a:spLocks noChangeArrowheads="1"/>
          </p:cNvSpPr>
          <p:nvPr/>
        </p:nvSpPr>
        <p:spPr bwMode="auto">
          <a:xfrm>
            <a:off x="441325" y="6384925"/>
            <a:ext cx="37401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900" dirty="0">
                <a:solidFill>
                  <a:srgbClr val="C0C0C0"/>
                </a:solidFill>
              </a:rPr>
              <a:t>&lt;Date of Presentation – Change on Master Slide&gt;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456035" y="6183337"/>
            <a:ext cx="2405394" cy="549424"/>
            <a:chOff x="7125809" y="6200972"/>
            <a:chExt cx="2405394" cy="549424"/>
          </a:xfrm>
        </p:grpSpPr>
        <p:sp>
          <p:nvSpPr>
            <p:cNvPr id="14" name="Text Box 27"/>
            <p:cNvSpPr txBox="1">
              <a:spLocks noChangeArrowheads="1"/>
            </p:cNvSpPr>
            <p:nvPr userDrawn="1"/>
          </p:nvSpPr>
          <p:spPr bwMode="auto">
            <a:xfrm>
              <a:off x="8108954" y="6265859"/>
              <a:ext cx="1422249" cy="406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endParaRPr lang="en-US" sz="1200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chemeClr val="bg1"/>
                  </a:solidFill>
                </a:rPr>
                <a:t>FAA</a:t>
              </a:r>
              <a:r>
                <a:rPr lang="en-US" sz="1200" b="1" baseline="0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Safety</a:t>
              </a:r>
              <a:r>
                <a:rPr lang="en-US" sz="1200" b="1" baseline="0" dirty="0" smtClean="0">
                  <a:solidFill>
                    <a:schemeClr val="bg1"/>
                  </a:solidFill>
                </a:rPr>
                <a:t> Team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pic>
          <p:nvPicPr>
            <p:cNvPr id="15" name="Picture 2" descr="C:\Users\awp204js\Documents\FAASTeam\FAAST Logos\FAAST Logo 1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5809" y="6200972"/>
              <a:ext cx="1034897" cy="549424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88165268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000" b="1">
          <a:solidFill>
            <a:srgbClr val="1D2F68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ulations.gov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30652" y="472760"/>
            <a:ext cx="3705202" cy="1046559"/>
          </a:xfrm>
        </p:spPr>
        <p:txBody>
          <a:bodyPr/>
          <a:lstStyle/>
          <a:p>
            <a:r>
              <a:rPr lang="en-US" dirty="0"/>
              <a:t>The National FAA Safety Team Presents</a:t>
            </a:r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230652" y="1957602"/>
            <a:ext cx="4108027" cy="1067092"/>
          </a:xfrm>
        </p:spPr>
        <p:txBody>
          <a:bodyPr/>
          <a:lstStyle/>
          <a:p>
            <a:r>
              <a:rPr lang="en-US" dirty="0" smtClean="0"/>
              <a:t>Part 107 Rulemaking Updates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2535460" y="3415943"/>
            <a:ext cx="25991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200" dirty="0"/>
              <a:t>&lt;Audience&gt;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2525978" y="3700840"/>
            <a:ext cx="25991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200" dirty="0"/>
              <a:t>&lt;Presenter&gt;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530691" y="3978142"/>
            <a:ext cx="259913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200" smtClean="0"/>
              <a:t>March 19, 2021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rminology - What are the meanings of these terms related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652" y="2268592"/>
            <a:ext cx="2755721" cy="25340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016" y="1053642"/>
            <a:ext cx="8445567" cy="7756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Are the Amendments to Part 107 and the new Part 89 Rule effective now?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26469"/>
            <a:ext cx="4547336" cy="34963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No, the effective dates of Part 89 and the amendments to Part 107 were </a:t>
            </a:r>
            <a:r>
              <a:rPr lang="en-US" b="1" dirty="0" smtClean="0"/>
              <a:t>postponed</a:t>
            </a:r>
            <a:r>
              <a:rPr lang="en-US" dirty="0" smtClean="0"/>
              <a:t> until </a:t>
            </a:r>
            <a:r>
              <a:rPr lang="en-US" dirty="0"/>
              <a:t>21 April </a:t>
            </a:r>
            <a:r>
              <a:rPr lang="en-US" dirty="0" smtClean="0"/>
              <a:t>(and 6 April), via publication of a notice in the Federal Register </a:t>
            </a:r>
          </a:p>
          <a:p>
            <a:r>
              <a:rPr lang="en-US" dirty="0" smtClean="0"/>
              <a:t>Federal Register </a:t>
            </a:r>
            <a:r>
              <a:rPr lang="en-US" dirty="0" smtClean="0">
                <a:hlinkClick r:id="rId3"/>
              </a:rPr>
              <a:t>www.regulations.gov</a:t>
            </a:r>
            <a:r>
              <a:rPr lang="en-US" dirty="0" smtClean="0"/>
              <a:t>  </a:t>
            </a:r>
          </a:p>
          <a:p>
            <a:r>
              <a:rPr lang="en-US" b="1" dirty="0" smtClean="0"/>
              <a:t>Part 89 delay</a:t>
            </a:r>
          </a:p>
          <a:p>
            <a:pPr lvl="1"/>
            <a:r>
              <a:rPr lang="en-US" dirty="0" smtClean="0"/>
              <a:t>RIN 2021-04882</a:t>
            </a:r>
          </a:p>
          <a:p>
            <a:pPr lvl="1"/>
            <a:r>
              <a:rPr lang="en-US" dirty="0" smtClean="0"/>
              <a:t>FAA-2019-1100-53293</a:t>
            </a:r>
          </a:p>
          <a:p>
            <a:r>
              <a:rPr lang="en-US" b="1" dirty="0" smtClean="0"/>
              <a:t>Part 107 amendment delay</a:t>
            </a:r>
          </a:p>
          <a:p>
            <a:pPr lvl="1"/>
            <a:r>
              <a:rPr lang="en-US" dirty="0"/>
              <a:t>RIN 2021-04881</a:t>
            </a:r>
          </a:p>
          <a:p>
            <a:pPr lvl="1"/>
            <a:r>
              <a:rPr lang="en-US" dirty="0" smtClean="0"/>
              <a:t>FAA-2018-1087-0990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869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57" y="921745"/>
            <a:ext cx="7886700" cy="994172"/>
          </a:xfrm>
        </p:spPr>
        <p:txBody>
          <a:bodyPr/>
          <a:lstStyle/>
          <a:p>
            <a:r>
              <a:rPr lang="en-US" dirty="0" smtClean="0"/>
              <a:t>Why were the effective dates of Part 89 and the Amendments to Part 107 delayed?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5666273" cy="330866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accordance with the memorandum of January 20, 2021, from the Assistant to the President and Chief of Staff, titled “Regulatory Freeze Pending Review,” the Agency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was asked to delay the effective dates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 allow time for the new Administration to review the rules for questions of fact, law and policy</a:t>
            </a: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It has been common practice for all recent Administrations to do this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Time to rescue Lammy's old speech writer? - The IPKa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495" y="2270532"/>
            <a:ext cx="2065899" cy="263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6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657" y="1138314"/>
            <a:ext cx="7886700" cy="49858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 89 and Part 107 Amendment Schedule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07498" y="2255207"/>
          <a:ext cx="8329005" cy="287190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366509">
                  <a:extLst>
                    <a:ext uri="{9D8B030D-6E8A-4147-A177-3AD203B41FA5}">
                      <a16:colId xmlns:a16="http://schemas.microsoft.com/office/drawing/2014/main" val="2200218886"/>
                    </a:ext>
                  </a:extLst>
                </a:gridCol>
                <a:gridCol w="4962496">
                  <a:extLst>
                    <a:ext uri="{9D8B030D-6E8A-4147-A177-3AD203B41FA5}">
                      <a16:colId xmlns:a16="http://schemas.microsoft.com/office/drawing/2014/main" val="1574615219"/>
                    </a:ext>
                  </a:extLst>
                </a:gridCol>
              </a:tblGrid>
              <a:tr h="324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Final </a:t>
                      </a:r>
                      <a:r>
                        <a:rPr lang="en-US" sz="14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Rules posted </a:t>
                      </a: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FAA.gov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 28, 2020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23015289"/>
                  </a:ext>
                </a:extLst>
              </a:tr>
              <a:tr h="508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RID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OOP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Final Rules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published in Federal Register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15, 2021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724243"/>
                  </a:ext>
                </a:extLst>
              </a:tr>
              <a:tr h="324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RID and OOP Final Rules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US" sz="1400" b="1" u="sng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21</a:t>
                      </a:r>
                      <a:r>
                        <a:rPr lang="en-US" sz="1400" b="1" u="sng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2021</a:t>
                      </a:r>
                      <a:endParaRPr lang="en-US" sz="14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90272463"/>
                  </a:ext>
                </a:extLst>
              </a:tr>
              <a:tr h="508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Recurrent Training Available/Effective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On-line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April 06, 2021 </a:t>
                      </a:r>
                      <a:r>
                        <a:rPr lang="en-US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(can’t exercise night privilege until effective date of amended 107.29 rule = 04/21/2021)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44227039"/>
                  </a:ext>
                </a:extLst>
              </a:tr>
              <a:tr h="324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107.29 Night Waivers Cancelled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May 17, 2021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3111235"/>
                  </a:ext>
                </a:extLst>
              </a:tr>
              <a:tr h="508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RID UAS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Mfg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/Production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Compliance Date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16,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44282754"/>
                  </a:ext>
                </a:extLst>
              </a:tr>
              <a:tr h="324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RID Operational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Compliance Date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16,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4892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86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206" y="1024766"/>
            <a:ext cx="8524976" cy="7756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will the newly revised training for Part 107 recency of knowledge be available on FAASafety.gov?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2226469"/>
            <a:ext cx="4843313" cy="326350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effective date for the amendments to 107.65, 107.73, 107.74 was delayed until 6 April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The revised training should be available </a:t>
            </a:r>
            <a:r>
              <a:rPr lang="en-US" b="1" dirty="0" smtClean="0">
                <a:solidFill>
                  <a:srgbClr val="FF0000"/>
                </a:solidFill>
              </a:rPr>
              <a:t>on 6 April </a:t>
            </a:r>
            <a:r>
              <a:rPr lang="en-US" b="1" dirty="0" smtClean="0">
                <a:solidFill>
                  <a:schemeClr val="tx1"/>
                </a:solidFill>
              </a:rPr>
              <a:t>on FAASafety.gov</a:t>
            </a:r>
          </a:p>
          <a:p>
            <a:r>
              <a:rPr lang="en-US" dirty="0" smtClean="0"/>
              <a:t>New Part 107 applicants (not a Part 61 pilot with a current flight review) </a:t>
            </a:r>
            <a:r>
              <a:rPr lang="en-US" b="1" dirty="0" smtClean="0"/>
              <a:t>must still go to an Authorized Knowledge Testing Center and pass the initial TEST</a:t>
            </a:r>
            <a:endParaRPr lang="en-US" b="1" dirty="0"/>
          </a:p>
        </p:txBody>
      </p:sp>
      <p:pic>
        <p:nvPicPr>
          <p:cNvPr id="5" name="Picture 4" descr="How to Use your Brain when Studying | Learning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120" y="2495952"/>
            <a:ext cx="2781662" cy="253692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35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286" y="1003110"/>
            <a:ext cx="8528114" cy="872012"/>
          </a:xfrm>
        </p:spPr>
        <p:txBody>
          <a:bodyPr>
            <a:noAutofit/>
          </a:bodyPr>
          <a:lstStyle/>
          <a:p>
            <a:r>
              <a:rPr lang="en-US" sz="2700" dirty="0"/>
              <a:t>Will the Part 107 recurrent test be offered at the Knowledge Testing Centers after the amendment to 107.65 becomes effective?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313" y="2767888"/>
            <a:ext cx="5187482" cy="2471264"/>
          </a:xfrm>
        </p:spPr>
        <p:txBody>
          <a:bodyPr>
            <a:no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recurrent TEST may be removed from the Knowledge Testing Centers on 6 April, but a firm decision has not been made yet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 descr="File:Attention Sign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858" y="2311940"/>
            <a:ext cx="2760372" cy="241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839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892" y="92896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there a grace period for </a:t>
            </a:r>
            <a:r>
              <a:rPr lang="en-US" dirty="0"/>
              <a:t>r</a:t>
            </a:r>
            <a:r>
              <a:rPr lang="en-US" dirty="0" smtClean="0"/>
              <a:t>emote pilots </a:t>
            </a:r>
            <a:r>
              <a:rPr lang="en-US" dirty="0" smtClean="0"/>
              <a:t>whose Part 107 recency of knowledge expires before 1 April?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555" y="2132330"/>
            <a:ext cx="5471360" cy="3395579"/>
          </a:xfrm>
        </p:spPr>
        <p:txBody>
          <a:bodyPr>
            <a:noAutofit/>
          </a:bodyPr>
          <a:lstStyle/>
          <a:p>
            <a:r>
              <a:rPr lang="en-US" dirty="0" smtClean="0"/>
              <a:t>No grace period</a:t>
            </a:r>
          </a:p>
          <a:p>
            <a:r>
              <a:rPr lang="en-US" dirty="0"/>
              <a:t>A</a:t>
            </a:r>
            <a:r>
              <a:rPr lang="en-US" dirty="0" smtClean="0"/>
              <a:t>nyone (except Part 61 with a current flight review), whose recency has expired, can either</a:t>
            </a:r>
          </a:p>
          <a:p>
            <a:pPr lvl="1"/>
            <a:r>
              <a:rPr lang="en-US" dirty="0"/>
              <a:t>Go to an Authorized Knowledge Testing Center (AKTC) and take either the initial or recurrent </a:t>
            </a:r>
            <a:r>
              <a:rPr lang="en-US" b="1" dirty="0"/>
              <a:t>TEST</a:t>
            </a:r>
            <a:r>
              <a:rPr lang="en-US" dirty="0"/>
              <a:t>, or</a:t>
            </a:r>
          </a:p>
          <a:p>
            <a:pPr lvl="1"/>
            <a:r>
              <a:rPr lang="en-US" dirty="0"/>
              <a:t>Not fly (cannot exercise the privileges of Part 107), or</a:t>
            </a:r>
          </a:p>
          <a:p>
            <a:pPr lvl="1"/>
            <a:r>
              <a:rPr lang="en-US" dirty="0"/>
              <a:t>Not fly until completing the new recurrent training on FAASafety.gov, available on 6 April</a:t>
            </a:r>
            <a:endParaRPr lang="en-US" dirty="0"/>
          </a:p>
        </p:txBody>
      </p:sp>
      <p:pic>
        <p:nvPicPr>
          <p:cNvPr id="8" name="Picture 7" descr="Traffic Light Free Stock Photo - Public Domain Picture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028" y="2474294"/>
            <a:ext cx="2344289" cy="234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56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buFontTx/>
          <a:buNone/>
          <a:defRPr sz="1200" b="1" dirty="0">
            <a:solidFill>
              <a:srgbClr val="C0C0C0"/>
            </a:solidFill>
          </a:defRPr>
        </a:defPPr>
      </a:lstStyle>
    </a:tx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buFontTx/>
          <a:buNone/>
          <a:defRPr sz="1200" b="1" dirty="0">
            <a:solidFill>
              <a:srgbClr val="C0C0C0"/>
            </a:solidFill>
          </a:defRPr>
        </a:defPPr>
      </a:lstStyle>
    </a:tx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FDB223F4C0E4A8408399FFA4EDA33" ma:contentTypeVersion="1" ma:contentTypeDescription="Create a new document." ma:contentTypeScope="" ma:versionID="8cf0604ad459b8fbe4c7c6e3c0a7056a">
  <xsd:schema xmlns:xsd="http://www.w3.org/2001/XMLSchema" xmlns:xs="http://www.w3.org/2001/XMLSchema" xmlns:p="http://schemas.microsoft.com/office/2006/metadata/properties" xmlns:ns2="04289566-cf42-4ce7-aa7c-2469c3d4502e" xmlns:ns3="http://schemas.microsoft.com/sharepoint/v4" targetNamespace="http://schemas.microsoft.com/office/2006/metadata/properties" ma:root="true" ma:fieldsID="c41c0327a79c0cd165a16d12bde6f1c8" ns2:_="" ns3:_="">
    <xsd:import namespace="04289566-cf42-4ce7-aa7c-2469c3d4502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289566-cf42-4ce7-aa7c-2469c3d450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4289566-cf42-4ce7-aa7c-2469c3d4502e">5YDFD77UPU3F-311-1751</_dlc_DocId>
    <_dlc_DocIdUrl xmlns="04289566-cf42-4ce7-aa7c-2469c3d4502e">
      <Url>https://avssp.faa.gov/avs/afsfaast/_layouts/15/DocIdRedir.aspx?ID=5YDFD77UPU3F-311-1751</Url>
      <Description>5YDFD77UPU3F-311-1751</Description>
    </_dlc_DocIdUrl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AB17F8C7-2AEB-4BC2-A828-B2E729EBB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11D801-A96F-4D00-93AE-7F3C916ED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289566-cf42-4ce7-aa7c-2469c3d4502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7D1EC2-086B-4869-9FB4-0CCB136B730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B80675E-01F7-49AA-B61E-EE85CFCAD03B}">
  <ds:schemaRefs>
    <ds:schemaRef ds:uri="http://purl.org/dc/elements/1.1/"/>
    <ds:schemaRef ds:uri="http://schemas.microsoft.com/sharepoint/v4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04289566-cf42-4ce7-aa7c-2469c3d4502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3409</TotalTime>
  <Words>468</Words>
  <Application>Microsoft Office PowerPoint</Application>
  <PresentationFormat>On-screen Show (4:3)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Helvetica Neue Medium</vt:lpstr>
      <vt:lpstr>Times New Roman</vt:lpstr>
      <vt:lpstr>1_Custom Design</vt:lpstr>
      <vt:lpstr>2_Custom Design</vt:lpstr>
      <vt:lpstr>The National FAA Safety Team Presents</vt:lpstr>
      <vt:lpstr>Are the Amendments to Part 107 and the new Part 89 Rule effective now?</vt:lpstr>
      <vt:lpstr>Why were the effective dates of Part 89 and the Amendments to Part 107 delayed?</vt:lpstr>
      <vt:lpstr>Part 89 and Part 107 Amendment Schedule</vt:lpstr>
      <vt:lpstr>When will the newly revised training for Part 107 recency of knowledge be available on FAASafety.gov?</vt:lpstr>
      <vt:lpstr>Will the Part 107 recurrent test be offered at the Knowledge Testing Centers after the amendment to 107.65 becomes effective?</vt:lpstr>
      <vt:lpstr>Is there a grace period for remote pilots whose Part 107 recency of knowledge expires before 1 April?</vt:lpstr>
    </vt:vector>
  </TitlesOfParts>
  <Company>FAA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MTONEY</dc:creator>
  <cp:lastModifiedBy>Hassig, Guido (FAA)</cp:lastModifiedBy>
  <cp:revision>241</cp:revision>
  <dcterms:created xsi:type="dcterms:W3CDTF">2005-01-28T20:32:53Z</dcterms:created>
  <dcterms:modified xsi:type="dcterms:W3CDTF">2021-03-19T14:17:45Z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0x010100DD5FDB223F4C0E4A8408399FFA4EDA33</vt:lpwstr>
  </property>
  <property fmtid="{D5CDD505-2E9C-101B-9397-08002B2CF9AE}" pid="3" name="_dlc_DocIdItemGuid">
    <vt:lpwstr>8b3dfcba-cca9-426a-8839-f469dc3d475f</vt:lpwstr>
  </property>
</Properties>
</file>