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61" r:id="rId5"/>
  </p:sldMasterIdLst>
  <p:notesMasterIdLst>
    <p:notesMasterId r:id="rId16"/>
  </p:notesMasterIdLst>
  <p:handoutMasterIdLst>
    <p:handoutMasterId r:id="rId17"/>
  </p:handoutMasterIdLst>
  <p:sldIdLst>
    <p:sldId id="298" r:id="rId6"/>
    <p:sldId id="299" r:id="rId7"/>
    <p:sldId id="300" r:id="rId8"/>
    <p:sldId id="301" r:id="rId9"/>
    <p:sldId id="303" r:id="rId10"/>
    <p:sldId id="307" r:id="rId11"/>
    <p:sldId id="305" r:id="rId12"/>
    <p:sldId id="306" r:id="rId13"/>
    <p:sldId id="297" r:id="rId14"/>
    <p:sldId id="308" r:id="rId15"/>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98"/>
            <p14:sldId id="299"/>
            <p14:sldId id="300"/>
            <p14:sldId id="301"/>
            <p14:sldId id="303"/>
            <p14:sldId id="307"/>
            <p14:sldId id="305"/>
            <p14:sldId id="306"/>
            <p14:sldId id="297"/>
            <p14:sldId id="308"/>
          </p14:sldIdLst>
        </p14:section>
      </p14:sectionLst>
    </p:ext>
    <p:ext uri="{EFAFB233-063F-42B5-8137-9DF3F51BA10A}">
      <p15:sldGuideLst xmlns:p15="http://schemas.microsoft.com/office/powerpoint/2012/main">
        <p15:guide id="1" orient="horz" pos="536" userDrawn="1">
          <p15:clr>
            <a:srgbClr val="A4A3A4"/>
          </p15:clr>
        </p15:guide>
        <p15:guide id="2" pos="3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4409" autoAdjust="0"/>
    <p:restoredTop sz="84556" autoAdjust="0"/>
  </p:normalViewPr>
  <p:slideViewPr>
    <p:cSldViewPr snapToGrid="0">
      <p:cViewPr varScale="1">
        <p:scale>
          <a:sx n="66" d="100"/>
          <a:sy n="66" d="100"/>
        </p:scale>
        <p:origin x="1624" y="3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930"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reports might make for some excellent discussion topics, focused</a:t>
            </a:r>
            <a:r>
              <a:rPr lang="en-US" baseline="0" dirty="0" smtClean="0"/>
              <a:t> on particular findings or observations that relate to aviation safety.</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a:t>
            </a:fld>
            <a:endParaRPr lang="en-US"/>
          </a:p>
        </p:txBody>
      </p:sp>
    </p:spTree>
    <p:extLst>
      <p:ext uri="{BB962C8B-B14F-4D97-AF65-F5344CB8AC3E}">
        <p14:creationId xmlns:p14="http://schemas.microsoft.com/office/powerpoint/2010/main" val="707020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government entities, and some private/public companies require a W9 before they cut a check. The FAA can provide a W9 upon request to those organizations.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1542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16425"/>
            <a:ext cx="5029200" cy="4346575"/>
          </a:xfrm>
        </p:spPr>
        <p:txBody>
          <a:bodyPr/>
          <a:lstStyle/>
          <a:p>
            <a:r>
              <a:rPr lang="en-US" dirty="0" smtClean="0"/>
              <a:t>Many stakeholders</a:t>
            </a:r>
            <a:r>
              <a:rPr lang="en-US" baseline="0" dirty="0" smtClean="0"/>
              <a:t> mistakenly believe that the recent amendments to Part 107.39 allow for operations over people without conditions. That is not the case. </a:t>
            </a:r>
          </a:p>
          <a:p>
            <a:endParaRPr lang="en-US" dirty="0"/>
          </a:p>
          <a:p>
            <a:r>
              <a:rPr lang="en-US" baseline="0" dirty="0" smtClean="0"/>
              <a:t>The amendment to 107.39 imposes significant conditions and performance requirements on any operation over persons or moving vehicles. Those conditions get even more restrictive if flying a CATEGORY 3 operation, or if conducting sustained operations over open air assemblies of people.  </a:t>
            </a:r>
          </a:p>
          <a:p>
            <a:endParaRPr lang="en-US" dirty="0"/>
          </a:p>
          <a:p>
            <a:r>
              <a:rPr lang="en-US" baseline="0" dirty="0" smtClean="0"/>
              <a:t>Remote ID, for example, while not mandatory for transient operations over people until 2023, is mandatory for any sustained operation over open air assemblies of people.  </a:t>
            </a:r>
            <a:r>
              <a:rPr lang="en-US" b="1" baseline="0" dirty="0" smtClean="0"/>
              <a:t>Pilots are expected to plan and execute their flight in a manner that avoids operating over people or moving vehicles, and not create a hazard to others in general. If there is a need to operate over people, the operator must comply with the regulations, which means a category compliant drone, and RID if required.</a:t>
            </a:r>
            <a:r>
              <a:rPr lang="en-US" baseline="0" dirty="0" smtClean="0"/>
              <a:t>  As of June 2021, no category drone Declarations of Compliance have been accepted by the FAA, which means operators may only use a CAT 1 drone, or obtain a waiver to 107.39 before they conduct that operation.  Drone Pilots are reminded that CAT 3 operations are prohibited unless operating in a closed set and all within that closed set are made aware of the operation, and the operation must be conducted with a CAT 3 approved and marked drone.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27160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MOC = Means of Compliance</a:t>
            </a:r>
          </a:p>
          <a:p>
            <a:r>
              <a:rPr lang="en-US" dirty="0" smtClean="0"/>
              <a:t>DOC = Declaration of Compliance</a:t>
            </a:r>
          </a:p>
          <a:p>
            <a:endParaRPr lang="en-US" dirty="0" smtClean="0"/>
          </a:p>
          <a:p>
            <a:r>
              <a:rPr lang="en-US" dirty="0" smtClean="0"/>
              <a:t>Also point out</a:t>
            </a:r>
            <a:r>
              <a:rPr lang="en-US" baseline="0" dirty="0" smtClean="0"/>
              <a:t> Advisory Circulars 89-1 and 89-2 for RID MOC/DOC submission guidance and AC 107-2A for MOC/DOC guidance for Ops Over People Category drone submissions.</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263676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web page will only verify if a person has a FAA issued pilot certificate. </a:t>
            </a:r>
          </a:p>
          <a:p>
            <a:r>
              <a:rPr lang="en-US" dirty="0" smtClean="0"/>
              <a:t>Just </a:t>
            </a:r>
            <a:r>
              <a:rPr lang="en-US" dirty="0"/>
              <a:t>like manned pilots who do not report the date of their required flight reviews, the FAA does not store nor require the reporting of a remote pilot’s recency of knowledge training completion. </a:t>
            </a:r>
            <a:endParaRPr lang="en-US" dirty="0" smtClean="0"/>
          </a:p>
          <a:p>
            <a:endParaRPr lang="en-US" dirty="0"/>
          </a:p>
          <a:p>
            <a:r>
              <a:rPr lang="en-US" dirty="0" smtClean="0"/>
              <a:t>Some </a:t>
            </a:r>
            <a:r>
              <a:rPr lang="en-US" baseline="0" dirty="0" smtClean="0"/>
              <a:t>pilots have both manned and unmanned certificates. Personally Identifiable Information is not available on this web page.  Remote pilots are required to carry their Part 107 certificate with them when they fly, have it easily available, and must present their remote pilot</a:t>
            </a:r>
            <a:r>
              <a:rPr lang="en-US" dirty="0" smtClean="0"/>
              <a:t> certificate, </a:t>
            </a:r>
            <a:r>
              <a:rPr lang="en-US" baseline="0" dirty="0" smtClean="0"/>
              <a:t>a photo ID, and drone registration, upon request to the FAA, local, state, and federal law enforcement, the NTSB, and TSA. </a:t>
            </a:r>
          </a:p>
          <a:p>
            <a:endParaRPr lang="en-US" dirty="0"/>
          </a:p>
          <a:p>
            <a:r>
              <a:rPr lang="en-US" baseline="0" dirty="0" smtClean="0"/>
              <a:t>If recency of knowledge proof is requested, the remote pilot is </a:t>
            </a:r>
            <a:r>
              <a:rPr lang="en-US" u="sng" baseline="0" dirty="0" smtClean="0"/>
              <a:t>not required </a:t>
            </a:r>
            <a:r>
              <a:rPr lang="en-US" baseline="0" dirty="0" smtClean="0"/>
              <a:t>to show it to local law enforcement, but </a:t>
            </a:r>
            <a:r>
              <a:rPr lang="en-US" u="sng" baseline="0" dirty="0" smtClean="0"/>
              <a:t>is required </a:t>
            </a:r>
            <a:r>
              <a:rPr lang="en-US" baseline="0" dirty="0" smtClean="0"/>
              <a:t>to show it to the FAA upon request. For manned pilots, this is typically done via a logbook entry.  Remote pilots are able to print out a FAA Safety Team training course completion certificate of achievement, which would show the date upon which recency of knowledge was obtained. Remote pilots are required to renew their recency of knowledge every 24 months.  This is good until midnight on the last day of the month. </a:t>
            </a:r>
          </a:p>
          <a:p>
            <a:endParaRPr lang="en-US" dirty="0"/>
          </a:p>
          <a:p>
            <a:r>
              <a:rPr lang="en-US" baseline="0" dirty="0" smtClean="0"/>
              <a:t>If you took the training on May 5</a:t>
            </a:r>
            <a:r>
              <a:rPr lang="en-US" baseline="30000" dirty="0" smtClean="0"/>
              <a:t>th</a:t>
            </a:r>
            <a:r>
              <a:rPr lang="en-US" baseline="0" dirty="0" smtClean="0"/>
              <a:t>, 2021 for example, the 24 month recency is valid until 1 June 2023.</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191703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16425"/>
            <a:ext cx="5029200" cy="4473575"/>
          </a:xfrm>
        </p:spPr>
        <p:txBody>
          <a:bodyPr/>
          <a:lstStyle/>
          <a:p>
            <a:r>
              <a:rPr lang="en-US" dirty="0" smtClean="0"/>
              <a:t>Reference Chapter 17 of the Pilot’s Handbook of Aeronautical Knowledge for night flying and Aeromedical Factors that affect flight. This </a:t>
            </a:r>
            <a:r>
              <a:rPr lang="en-US" dirty="0"/>
              <a:t>is a great topic to talk about day and </a:t>
            </a:r>
            <a:r>
              <a:rPr lang="en-US" dirty="0" smtClean="0"/>
              <a:t>night flying, </a:t>
            </a:r>
            <a:r>
              <a:rPr lang="en-US" dirty="0"/>
              <a:t>specifically eye physiology, the night visual illusions, preflight planning, and hazards to flight.</a:t>
            </a:r>
          </a:p>
          <a:p>
            <a:endParaRPr lang="en-US" dirty="0"/>
          </a:p>
          <a:p>
            <a:r>
              <a:rPr lang="en-US" dirty="0" smtClean="0"/>
              <a:t>Key Learning Points:  </a:t>
            </a:r>
            <a:r>
              <a:rPr lang="en-US" b="1" dirty="0"/>
              <a:t>The </a:t>
            </a:r>
            <a:r>
              <a:rPr lang="en-US" b="1" dirty="0" smtClean="0"/>
              <a:t>VLOS regulation 107.31 </a:t>
            </a:r>
            <a:r>
              <a:rPr lang="en-US" b="1" dirty="0"/>
              <a:t>is performance </a:t>
            </a:r>
            <a:r>
              <a:rPr lang="en-US" b="1" dirty="0" smtClean="0"/>
              <a:t>based, not fixed distance based. It’s based on safe outcomes rather than rigid distances. Weather</a:t>
            </a:r>
            <a:r>
              <a:rPr lang="en-US" b="1" dirty="0"/>
              <a:t>, visual acuity, </a:t>
            </a:r>
            <a:r>
              <a:rPr lang="en-US" b="1" dirty="0" smtClean="0"/>
              <a:t>and </a:t>
            </a:r>
            <a:r>
              <a:rPr lang="en-US" b="1" dirty="0"/>
              <a:t>many other factors may reduce a Remote Pilot’s ability to see the drone well enough to know it’s LAADON.  </a:t>
            </a:r>
            <a:endParaRPr lang="en-US" b="1" dirty="0" smtClean="0"/>
          </a:p>
          <a:p>
            <a:endParaRPr lang="en-US" dirty="0"/>
          </a:p>
          <a:p>
            <a:r>
              <a:rPr lang="en-US" dirty="0" smtClean="0"/>
              <a:t>FPV </a:t>
            </a:r>
            <a:r>
              <a:rPr lang="en-US" dirty="0"/>
              <a:t>is </a:t>
            </a:r>
            <a:r>
              <a:rPr lang="en-US" dirty="0" smtClean="0"/>
              <a:t>allowed, </a:t>
            </a:r>
            <a:r>
              <a:rPr lang="en-US" dirty="0"/>
              <a:t>but a VO is </a:t>
            </a:r>
            <a:r>
              <a:rPr lang="en-US" dirty="0" smtClean="0"/>
              <a:t>required when using FPV, </a:t>
            </a:r>
            <a:r>
              <a:rPr lang="en-US" dirty="0"/>
              <a:t>and the VO must be exercising the ability (have actual eyes on it), and the RP must </a:t>
            </a:r>
            <a:r>
              <a:rPr lang="en-US" dirty="0" smtClean="0"/>
              <a:t>still be </a:t>
            </a:r>
            <a:r>
              <a:rPr lang="en-US" dirty="0"/>
              <a:t>in a position where they could remove the FPV goggles, look up, and acquire the drone (be able to).  </a:t>
            </a:r>
            <a:endParaRPr lang="en-US" dirty="0" smtClean="0"/>
          </a:p>
          <a:p>
            <a:endParaRPr lang="en-US" dirty="0" smtClean="0"/>
          </a:p>
          <a:p>
            <a:r>
              <a:rPr lang="en-US" dirty="0" smtClean="0"/>
              <a:t>Visual acuity is significantly reduced at night.  Data show that visual acuity</a:t>
            </a:r>
            <a:r>
              <a:rPr lang="en-US" baseline="0" dirty="0" smtClean="0"/>
              <a:t> for a person with 20/20 </a:t>
            </a:r>
            <a:r>
              <a:rPr lang="en-US" b="1" u="sng" baseline="0" dirty="0" smtClean="0"/>
              <a:t>vision drops to 20/200 at night</a:t>
            </a:r>
            <a:r>
              <a:rPr lang="en-US" baseline="0" dirty="0" smtClean="0"/>
              <a:t>, and the ability to see the drone well enough to know LAADON is further complicated by the night visual illusions, and physiology of the eye with the fovea </a:t>
            </a:r>
            <a:r>
              <a:rPr lang="en-US" baseline="0" dirty="0" err="1" smtClean="0"/>
              <a:t>centralis</a:t>
            </a:r>
            <a:r>
              <a:rPr lang="en-US" baseline="0" dirty="0" smtClean="0"/>
              <a:t> blind spot.  </a:t>
            </a:r>
          </a:p>
          <a:p>
            <a:r>
              <a:rPr lang="en-US" baseline="0" dirty="0" smtClean="0"/>
              <a:t>The 3SM lighting requirement is not in the reg to allow the drone pilot to send the drone out 3SM. That requirement is there so manned pilots can see the drone far enough away to maneuver safely.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383553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16425"/>
            <a:ext cx="5029200" cy="4414838"/>
          </a:xfrm>
        </p:spPr>
        <p:txBody>
          <a:bodyPr/>
          <a:lstStyle/>
          <a:p>
            <a:r>
              <a:rPr lang="en-US" dirty="0" smtClean="0"/>
              <a:t>This is a great article to discuss with stakeholders. Many stakeholders do not understand that the 3 Statute Mile visibility of the anti-collision lights for night flight are there for the benefit of manned aircraft, in order to give them time to see and avoid the sUAS. This experiment indicates that once lost, VLOS does not easily get </a:t>
            </a:r>
            <a:r>
              <a:rPr lang="en-US" dirty="0" err="1" smtClean="0"/>
              <a:t>reaquired</a:t>
            </a:r>
            <a:r>
              <a:rPr lang="en-US" dirty="0" smtClean="0"/>
              <a:t> until much closer to the operator/VO than many believe, even in optimal conditions. Low or no light conditions reduce that LAADON significantly.</a:t>
            </a:r>
          </a:p>
          <a:p>
            <a:endParaRPr lang="en-US" dirty="0"/>
          </a:p>
          <a:p>
            <a:r>
              <a:rPr lang="en-US" b="1" dirty="0" smtClean="0"/>
              <a:t>Key Teaching Point: To comply with the reg, it’s not enough for the RPIC/VO to simply see the drone. They must see it </a:t>
            </a:r>
            <a:r>
              <a:rPr lang="en-US" b="1" u="sng" dirty="0" smtClean="0"/>
              <a:t>well enough with unaided vision other than glasses, </a:t>
            </a:r>
            <a:r>
              <a:rPr lang="en-US" b="1" dirty="0" smtClean="0"/>
              <a:t>in both day and night, and in varying conditions, to know it’s </a:t>
            </a:r>
            <a:r>
              <a:rPr lang="en-US" b="1" u="sng" dirty="0" smtClean="0"/>
              <a:t>L</a:t>
            </a:r>
            <a:r>
              <a:rPr lang="en-US" b="1" dirty="0" smtClean="0"/>
              <a:t>ocation, </a:t>
            </a:r>
            <a:r>
              <a:rPr lang="en-US" b="1" u="sng" dirty="0" smtClean="0"/>
              <a:t>A</a:t>
            </a:r>
            <a:r>
              <a:rPr lang="en-US" b="1" dirty="0" smtClean="0"/>
              <a:t>ltitude, </a:t>
            </a:r>
            <a:r>
              <a:rPr lang="en-US" b="1" u="sng" dirty="0" smtClean="0"/>
              <a:t>A</a:t>
            </a:r>
            <a:r>
              <a:rPr lang="en-US" b="1" dirty="0" smtClean="0"/>
              <a:t>ttitude, </a:t>
            </a:r>
            <a:r>
              <a:rPr lang="en-US" b="1" u="sng" dirty="0" smtClean="0"/>
              <a:t>D</a:t>
            </a:r>
            <a:r>
              <a:rPr lang="en-US" b="1" dirty="0" smtClean="0"/>
              <a:t>irection of flight, </a:t>
            </a:r>
            <a:r>
              <a:rPr lang="en-US" b="1" u="sng" dirty="0" smtClean="0"/>
              <a:t>O</a:t>
            </a:r>
            <a:r>
              <a:rPr lang="en-US" b="1" dirty="0" smtClean="0"/>
              <a:t>bstacle clearance, and the surrounding airspace so as </a:t>
            </a:r>
            <a:r>
              <a:rPr lang="en-US" b="1" u="sng" dirty="0" smtClean="0"/>
              <a:t>N</a:t>
            </a:r>
            <a:r>
              <a:rPr lang="en-US" b="1" dirty="0" smtClean="0"/>
              <a:t>ot to be a hazard to others (in the air and on the ground).</a:t>
            </a:r>
            <a:r>
              <a:rPr lang="en-US" dirty="0" smtClean="0"/>
              <a:t> This means the distance one can see their drone depends greatly on many factors, and varies from flight to flight. That distance is usually much less than most people think. Given that night visual acuity drops to 20/200 at night, what should a remote pilot expect about his ability to see LAADON at night well enough to comply with 107.31? </a:t>
            </a:r>
            <a:endParaRPr lang="en-US" dirty="0"/>
          </a:p>
          <a:p>
            <a:endParaRPr lang="en-US" dirty="0" smtClean="0"/>
          </a:p>
          <a:p>
            <a:r>
              <a:rPr lang="en-US" dirty="0" smtClean="0"/>
              <a:t>The article was not sponsored by the FAA but raises some excellent points that promote a good discussion that should benefit any Remote Pilot to consider when planning their flight.</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39064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owner</a:t>
            </a:r>
            <a:r>
              <a:rPr lang="en-US" baseline="0" dirty="0" smtClean="0"/>
              <a:t> is responsible for registering and marking it correctly, but the Remote Pilot may not operate it (take off) that drone unless he has confirmed it has been properly registered and marked in accordance with Parts 48 (and Part 47 if operating a UAS weighing 55 pounds or more).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285521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UAS Service Supplier (USS) is the point</a:t>
            </a:r>
            <a:r>
              <a:rPr lang="en-US" baseline="0" dirty="0" smtClean="0"/>
              <a:t> of contact for any discrepancies noticed by a RP. Many times it’s an issue with that USS app, and not the underlying FAA data.  </a:t>
            </a:r>
          </a:p>
          <a:p>
            <a:endParaRPr lang="en-US" dirty="0"/>
          </a:p>
          <a:p>
            <a:r>
              <a:rPr lang="en-US" baseline="0" dirty="0" smtClean="0"/>
              <a:t>Remind the audience that proper preflight planning still necessitates a look at the VFR sectional, NOTAMS, and Chart Supplements if operating at an airport.</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90310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grid</a:t>
            </a:r>
            <a:r>
              <a:rPr lang="en-US" baseline="0" dirty="0" smtClean="0"/>
              <a:t> squares = LAANC Capable</a:t>
            </a:r>
          </a:p>
          <a:p>
            <a:r>
              <a:rPr lang="en-US" baseline="0" dirty="0" smtClean="0"/>
              <a:t>Red grid squares or no grid squares = Not LAANC Capable (Must use DroneZone)</a:t>
            </a:r>
          </a:p>
          <a:p>
            <a:endParaRPr lang="en-US" baseline="0" dirty="0" smtClean="0"/>
          </a:p>
          <a:p>
            <a:r>
              <a:rPr lang="en-US" baseline="0" dirty="0" smtClean="0"/>
              <a:t>While part 107.51 allows for a drone to fly up to 400’ above a structure or laterally, that only applies in uncontrolled airspace (Class G). Part 107.41 requires an airspace authorization in Controlled Airspace (B,C,D, and Surface Area Class E) , and that authorization is achieved via LAANC or DroneZone. </a:t>
            </a:r>
          </a:p>
          <a:p>
            <a:endParaRPr lang="en-US" u="sng" baseline="0" dirty="0" smtClean="0">
              <a:solidFill>
                <a:srgbClr val="FF0000"/>
              </a:solidFill>
            </a:endParaRPr>
          </a:p>
          <a:p>
            <a:r>
              <a:rPr lang="en-US" u="sng" baseline="0" dirty="0" smtClean="0">
                <a:solidFill>
                  <a:srgbClr val="FF0000"/>
                </a:solidFill>
              </a:rPr>
              <a:t>A specific altitude </a:t>
            </a:r>
            <a:r>
              <a:rPr lang="en-US" baseline="0" dirty="0" smtClean="0"/>
              <a:t>is part of that LAANC or DroneZone 107.41 airspace authorization, which is why the altitude in 107.51 is not applicable to certain airspace.</a:t>
            </a:r>
          </a:p>
          <a:p>
            <a:endParaRPr lang="en-US" baseline="0" dirty="0" smtClean="0"/>
          </a:p>
          <a:p>
            <a:r>
              <a:rPr lang="en-US" baseline="0" dirty="0" smtClean="0"/>
              <a:t>When operating in Controlled Airspace (B,C,D, and Surface Area Class E) those grids represent the maximum altitude an operator can expect to be approved to via LAANC.  Some airspace reverts to Class G when the tower closes, and when that happens, then the RP can fly the drone up to 400’ above the structure (when it’s Class G), since LAANC is no longer applicable.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16040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5051106" cy="1395412"/>
          </a:xfrm>
        </p:spPr>
        <p:txBody>
          <a:bodyPr anchor="t"/>
          <a:lstStyle>
            <a:lvl1pPr>
              <a:defRPr sz="27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230652" y="1795830"/>
            <a:ext cx="4108027" cy="1067092"/>
          </a:xfrm>
        </p:spPr>
        <p:txBody>
          <a:bodyPr/>
          <a:lstStyle>
            <a:lvl1pPr marL="0" indent="0">
              <a:buFontTx/>
              <a:buNone/>
              <a:defRPr sz="2400" baseline="0">
                <a:solidFill>
                  <a:schemeClr val="bg2"/>
                </a:solidFill>
              </a:defRPr>
            </a:lvl1pPr>
          </a:lstStyle>
          <a:p>
            <a:pPr lvl="0"/>
            <a:r>
              <a:rPr lang="en-US" noProof="0" dirty="0" smtClean="0"/>
              <a:t>Insert Program Title Here</a:t>
            </a:r>
          </a:p>
        </p:txBody>
      </p:sp>
      <p:sp>
        <p:nvSpPr>
          <p:cNvPr id="63515" name="Text Box 1051"/>
          <p:cNvSpPr txBox="1">
            <a:spLocks noChangeArrowheads="1"/>
          </p:cNvSpPr>
          <p:nvPr userDrawn="1"/>
        </p:nvSpPr>
        <p:spPr bwMode="auto">
          <a:xfrm>
            <a:off x="270887" y="3393864"/>
            <a:ext cx="4059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200" dirty="0">
                <a:solidFill>
                  <a:srgbClr val="1D2F68"/>
                </a:solidFill>
              </a:rPr>
              <a:t>Presented to:</a:t>
            </a:r>
          </a:p>
          <a:p>
            <a:pPr>
              <a:buFontTx/>
              <a:buNone/>
            </a:pPr>
            <a:r>
              <a:rPr lang="en-US" sz="1200" dirty="0">
                <a:solidFill>
                  <a:srgbClr val="1D2F68"/>
                </a:solidFill>
              </a:rPr>
              <a:t>By:</a:t>
            </a:r>
          </a:p>
          <a:p>
            <a:pPr>
              <a:buFontTx/>
              <a:buNone/>
            </a:pPr>
            <a:r>
              <a:rPr lang="en-US" sz="12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9144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26"/>
          <p:cNvSpPr txBox="1">
            <a:spLocks noChangeArrowheads="1"/>
          </p:cNvSpPr>
          <p:nvPr userDrawn="1"/>
        </p:nvSpPr>
        <p:spPr bwMode="auto">
          <a:xfrm>
            <a:off x="227476" y="5399041"/>
            <a:ext cx="3988924"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400" dirty="0" smtClean="0"/>
              <a:t>Produced</a:t>
            </a:r>
            <a:r>
              <a:rPr lang="en-US" sz="1400" baseline="0" dirty="0" smtClean="0"/>
              <a:t> by National FAA Safety Team</a:t>
            </a:r>
            <a:endParaRPr lang="en-US" sz="1400" i="0" baseline="0" dirty="0" smtClean="0"/>
          </a:p>
        </p:txBody>
      </p:sp>
      <p:grpSp>
        <p:nvGrpSpPr>
          <p:cNvPr id="15" name="Group 14"/>
          <p:cNvGrpSpPr/>
          <p:nvPr userDrawn="1"/>
        </p:nvGrpSpPr>
        <p:grpSpPr>
          <a:xfrm>
            <a:off x="5679660" y="532897"/>
            <a:ext cx="3025309" cy="833260"/>
            <a:chOff x="8679639" y="504555"/>
            <a:chExt cx="3091782" cy="1040140"/>
          </a:xfrm>
        </p:grpSpPr>
        <p:sp>
          <p:nvSpPr>
            <p:cNvPr id="16" name="Text Box 1071"/>
            <p:cNvSpPr txBox="1">
              <a:spLocks noChangeArrowheads="1"/>
            </p:cNvSpPr>
            <p:nvPr userDrawn="1"/>
          </p:nvSpPr>
          <p:spPr bwMode="ltGray">
            <a:xfrm>
              <a:off x="10244528" y="939997"/>
              <a:ext cx="1526893" cy="56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smtClean="0">
                  <a:solidFill>
                    <a:srgbClr val="1D2F68"/>
                  </a:solidFill>
                </a:rPr>
                <a:t>FAA</a:t>
              </a:r>
            </a:p>
            <a:p>
              <a:pPr>
                <a:lnSpc>
                  <a:spcPct val="85000"/>
                </a:lnSpc>
                <a:spcBef>
                  <a:spcPct val="0"/>
                </a:spcBef>
                <a:buFontTx/>
                <a:buNone/>
              </a:pPr>
              <a:r>
                <a:rPr lang="en-US" sz="1800" b="1" dirty="0" smtClean="0">
                  <a:solidFill>
                    <a:srgbClr val="1D2F68"/>
                  </a:solidFill>
                </a:rPr>
                <a:t>Safety Team</a:t>
              </a:r>
              <a:endParaRPr lang="en-US" sz="1800" b="1" dirty="0">
                <a:solidFill>
                  <a:srgbClr val="1D2F68"/>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79639" y="504555"/>
              <a:ext cx="1278096" cy="1040140"/>
            </a:xfrm>
            <a:prstGeom prst="rect">
              <a:avLst/>
            </a:prstGeom>
          </p:spPr>
        </p:pic>
      </p:grpSp>
      <p:pic>
        <p:nvPicPr>
          <p:cNvPr id="13" name="Picture 12"/>
          <p:cNvPicPr>
            <a:picLocks noChangeAspect="1"/>
          </p:cNvPicPr>
          <p:nvPr userDrawn="1"/>
        </p:nvPicPr>
        <p:blipFill>
          <a:blip r:embed="rId4"/>
          <a:stretch>
            <a:fillRect/>
          </a:stretch>
        </p:blipFill>
        <p:spPr>
          <a:xfrm>
            <a:off x="4709159" y="1930903"/>
            <a:ext cx="4082765" cy="369393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508127"/>
            <a:ext cx="3948113"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7"/>
            <a:ext cx="3949700"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bg1">
                    <a:lumMod val="65000"/>
                  </a:schemeClr>
                </a:solidFill>
                <a:latin typeface="Helvetica Neue Medium"/>
                <a:cs typeface="Helvetica Neue Medium"/>
              </a:defRPr>
            </a:lvl1pPr>
          </a:lstStyle>
          <a:p>
            <a:endParaRPr lang="en-US" dirty="0"/>
          </a:p>
        </p:txBody>
      </p:sp>
      <p:sp>
        <p:nvSpPr>
          <p:cNvPr id="56349" name="Text Box 29" hidden="1"/>
          <p:cNvSpPr txBox="1">
            <a:spLocks noChangeArrowheads="1"/>
          </p:cNvSpPr>
          <p:nvPr/>
        </p:nvSpPr>
        <p:spPr bwMode="auto">
          <a:xfrm>
            <a:off x="449264" y="6205539"/>
            <a:ext cx="47847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b="1" dirty="0">
                <a:solidFill>
                  <a:srgbClr val="C0C0C0"/>
                </a:solidFill>
              </a:rPr>
              <a:t>&lt;Presentation Title – Change on Master Slide&gt;</a:t>
            </a:r>
            <a:endParaRPr lang="en-US" sz="900" dirty="0">
              <a:solidFill>
                <a:srgbClr val="C0C0C0"/>
              </a:solidFill>
            </a:endParaRPr>
          </a:p>
        </p:txBody>
      </p:sp>
      <p:sp>
        <p:nvSpPr>
          <p:cNvPr id="56350" name="Text Box 30" hidden="1"/>
          <p:cNvSpPr txBox="1">
            <a:spLocks noChangeArrowheads="1"/>
          </p:cNvSpPr>
          <p:nvPr/>
        </p:nvSpPr>
        <p:spPr bwMode="auto">
          <a:xfrm>
            <a:off x="441325" y="6384925"/>
            <a:ext cx="37401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8">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8">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userDrawn="1"/>
        </p:nvGrpSpPr>
        <p:grpSpPr>
          <a:xfrm>
            <a:off x="5456035" y="6183337"/>
            <a:ext cx="2405394" cy="549424"/>
            <a:chOff x="7125809" y="6200972"/>
            <a:chExt cx="2405394" cy="549424"/>
          </a:xfrm>
        </p:grpSpPr>
        <p:sp>
          <p:nvSpPr>
            <p:cNvPr id="23" name="Text Box 27"/>
            <p:cNvSpPr txBox="1">
              <a:spLocks noChangeArrowheads="1"/>
            </p:cNvSpPr>
            <p:nvPr userDrawn="1"/>
          </p:nvSpPr>
          <p:spPr bwMode="auto">
            <a:xfrm>
              <a:off x="8108954" y="6265859"/>
              <a:ext cx="1422249"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endParaRPr lang="en-US" sz="1200" b="1" dirty="0" smtClean="0">
                <a:solidFill>
                  <a:schemeClr val="bg1"/>
                </a:solidFill>
              </a:endParaRPr>
            </a:p>
            <a:p>
              <a:pPr>
                <a:lnSpc>
                  <a:spcPct val="85000"/>
                </a:lnSpc>
                <a:spcBef>
                  <a:spcPct val="0"/>
                </a:spcBef>
                <a:buFontTx/>
                <a:buNone/>
              </a:pPr>
              <a:r>
                <a:rPr lang="en-US" sz="1200" b="1" dirty="0" smtClean="0">
                  <a:solidFill>
                    <a:schemeClr val="bg1"/>
                  </a:solidFill>
                </a:rPr>
                <a:t>FAA</a:t>
              </a:r>
              <a:r>
                <a:rPr lang="en-US" sz="1200" b="1" baseline="0" dirty="0" smtClean="0">
                  <a:solidFill>
                    <a:schemeClr val="bg1"/>
                  </a:solidFill>
                </a:rPr>
                <a:t> </a:t>
              </a:r>
              <a:r>
                <a:rPr lang="en-US" sz="1200" b="1" dirty="0" smtClean="0">
                  <a:solidFill>
                    <a:schemeClr val="bg1"/>
                  </a:solidFill>
                </a:rPr>
                <a:t>Safety</a:t>
              </a:r>
              <a:r>
                <a:rPr lang="en-US" sz="1200" b="1" baseline="0" dirty="0" smtClean="0">
                  <a:solidFill>
                    <a:schemeClr val="bg1"/>
                  </a:solidFill>
                </a:rPr>
                <a:t> Team</a:t>
              </a:r>
              <a:endParaRPr lang="en-US" sz="1200" b="1" dirty="0">
                <a:solidFill>
                  <a:schemeClr val="bg1"/>
                </a:solidFill>
              </a:endParaRPr>
            </a:p>
          </p:txBody>
        </p:sp>
        <p:pic>
          <p:nvPicPr>
            <p:cNvPr id="24" name="Picture 2" descr="C:\Users\awp204js\Documents\FAASTeam\FAAST Logos\FAAST Logo 1.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125809" y="6200972"/>
              <a:ext cx="1034897" cy="5494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noFill/>
          <a:ln w="9525">
            <a:noFill/>
            <a:miter lim="800000"/>
            <a:headEnd/>
            <a:tailEnd/>
          </a:ln>
          <a:effectLst/>
          <a:extLst/>
        </p:spPr>
        <p:txBody>
          <a:bodyPr wrap="none" anchor="ctr"/>
          <a:lstStyle/>
          <a:p>
            <a:endParaRPr lang="en-US" sz="180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05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50" b="0" i="0">
                <a:solidFill>
                  <a:schemeClr val="accent6"/>
                </a:solidFill>
                <a:latin typeface="Helvetica Neue Medium"/>
                <a:cs typeface="Helvetica Neue Medium"/>
              </a:defRPr>
            </a:lvl1pPr>
          </a:lstStyle>
          <a:p>
            <a:endParaRPr lang="en-US" dirty="0"/>
          </a:p>
        </p:txBody>
      </p:sp>
      <p:sp>
        <p:nvSpPr>
          <p:cNvPr id="56349" name="Text Box 29" hidden="1"/>
          <p:cNvSpPr txBox="1">
            <a:spLocks noChangeArrowheads="1"/>
          </p:cNvSpPr>
          <p:nvPr/>
        </p:nvSpPr>
        <p:spPr bwMode="auto">
          <a:xfrm>
            <a:off x="449264" y="6205539"/>
            <a:ext cx="47847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b="1" dirty="0">
                <a:solidFill>
                  <a:srgbClr val="C0C0C0"/>
                </a:solidFill>
              </a:rPr>
              <a:t>&lt;Presentation Title – Change on Master Slide&gt;</a:t>
            </a:r>
            <a:endParaRPr lang="en-US" sz="900" dirty="0">
              <a:solidFill>
                <a:srgbClr val="C0C0C0"/>
              </a:solidFill>
            </a:endParaRPr>
          </a:p>
        </p:txBody>
      </p:sp>
      <p:sp>
        <p:nvSpPr>
          <p:cNvPr id="56350" name="Text Box 30" hidden="1"/>
          <p:cNvSpPr txBox="1">
            <a:spLocks noChangeArrowheads="1"/>
          </p:cNvSpPr>
          <p:nvPr/>
        </p:nvSpPr>
        <p:spPr bwMode="auto">
          <a:xfrm>
            <a:off x="441325" y="6384925"/>
            <a:ext cx="37401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dirty="0">
                <a:solidFill>
                  <a:srgbClr val="C0C0C0"/>
                </a:solidFill>
              </a:rPr>
              <a:t>&lt;Date of Presentation – Change on Master Slide&gt;</a:t>
            </a:r>
          </a:p>
        </p:txBody>
      </p:sp>
      <p:grpSp>
        <p:nvGrpSpPr>
          <p:cNvPr id="13" name="Group 12"/>
          <p:cNvGrpSpPr/>
          <p:nvPr userDrawn="1"/>
        </p:nvGrpSpPr>
        <p:grpSpPr>
          <a:xfrm>
            <a:off x="5456035" y="6183337"/>
            <a:ext cx="2405394" cy="549424"/>
            <a:chOff x="7125809" y="6200972"/>
            <a:chExt cx="2405394" cy="549424"/>
          </a:xfrm>
        </p:grpSpPr>
        <p:sp>
          <p:nvSpPr>
            <p:cNvPr id="14" name="Text Box 27"/>
            <p:cNvSpPr txBox="1">
              <a:spLocks noChangeArrowheads="1"/>
            </p:cNvSpPr>
            <p:nvPr userDrawn="1"/>
          </p:nvSpPr>
          <p:spPr bwMode="auto">
            <a:xfrm>
              <a:off x="8108954" y="6265859"/>
              <a:ext cx="1422249"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endParaRPr lang="en-US" sz="1200" b="1" dirty="0" smtClean="0">
                <a:solidFill>
                  <a:schemeClr val="bg1"/>
                </a:solidFill>
              </a:endParaRPr>
            </a:p>
            <a:p>
              <a:pPr>
                <a:lnSpc>
                  <a:spcPct val="85000"/>
                </a:lnSpc>
                <a:spcBef>
                  <a:spcPct val="0"/>
                </a:spcBef>
                <a:buFontTx/>
                <a:buNone/>
              </a:pPr>
              <a:r>
                <a:rPr lang="en-US" sz="1200" b="1" dirty="0" smtClean="0">
                  <a:solidFill>
                    <a:schemeClr val="bg1"/>
                  </a:solidFill>
                </a:rPr>
                <a:t>FAA</a:t>
              </a:r>
              <a:r>
                <a:rPr lang="en-US" sz="1200" b="1" baseline="0" dirty="0" smtClean="0">
                  <a:solidFill>
                    <a:schemeClr val="bg1"/>
                  </a:solidFill>
                </a:rPr>
                <a:t> </a:t>
              </a:r>
              <a:r>
                <a:rPr lang="en-US" sz="1200" b="1" dirty="0" smtClean="0">
                  <a:solidFill>
                    <a:schemeClr val="bg1"/>
                  </a:solidFill>
                </a:rPr>
                <a:t>Safety</a:t>
              </a:r>
              <a:r>
                <a:rPr lang="en-US" sz="1200" b="1" baseline="0" dirty="0" smtClean="0">
                  <a:solidFill>
                    <a:schemeClr val="bg1"/>
                  </a:solidFill>
                </a:rPr>
                <a:t> Team</a:t>
              </a:r>
              <a:endParaRPr lang="en-US" sz="1200" b="1" dirty="0">
                <a:solidFill>
                  <a:schemeClr val="bg1"/>
                </a:solidFill>
              </a:endParaRPr>
            </a:p>
          </p:txBody>
        </p:sp>
        <p:pic>
          <p:nvPicPr>
            <p:cNvPr id="15" name="Picture 2" descr="C:\Users\awp204js\Documents\FAASTeam\FAAST Logos\FAAST Logo 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25809" y="6200972"/>
              <a:ext cx="1034897" cy="5494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ata.ntsb.gov/carol-main-public/basic-sear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uashelp@fa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asdoc.fa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mailto:9-AVS-AIR-UASMOC@faa.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msrvs.registry.faa.gov/airmeninquir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sflight.org/10479/how-far-can-i-legally-fly-my-drone-and-maintain-vlos-ask-stev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3110"/>
            <a:ext cx="5499293" cy="775647"/>
          </a:xfrm>
        </p:spPr>
        <p:txBody>
          <a:bodyPr>
            <a:normAutofit fontScale="90000"/>
          </a:bodyPr>
          <a:lstStyle/>
          <a:p>
            <a:r>
              <a:rPr lang="en-US" dirty="0" smtClean="0"/>
              <a:t>What is the web address of the NTSB Accident Database?</a:t>
            </a:r>
            <a:endParaRPr lang="en-US" dirty="0"/>
          </a:p>
        </p:txBody>
      </p:sp>
      <p:sp>
        <p:nvSpPr>
          <p:cNvPr id="3" name="Text Placeholder 2"/>
          <p:cNvSpPr>
            <a:spLocks noGrp="1"/>
          </p:cNvSpPr>
          <p:nvPr>
            <p:ph type="body" idx="1"/>
          </p:nvPr>
        </p:nvSpPr>
        <p:spPr>
          <a:xfrm>
            <a:off x="866875" y="2645169"/>
            <a:ext cx="3464493" cy="1843213"/>
          </a:xfrm>
        </p:spPr>
        <p:txBody>
          <a:bodyPr>
            <a:normAutofit fontScale="92500" lnSpcReduction="20000"/>
          </a:bodyPr>
          <a:lstStyle/>
          <a:p>
            <a:r>
              <a:rPr lang="en-US" dirty="0"/>
              <a:t> </a:t>
            </a:r>
            <a:r>
              <a:rPr lang="en-US" u="sng" dirty="0" smtClean="0">
                <a:hlinkClick r:id="rId3"/>
              </a:rPr>
              <a:t>https</a:t>
            </a:r>
            <a:r>
              <a:rPr lang="en-US" u="sng" dirty="0">
                <a:hlinkClick r:id="rId3"/>
              </a:rPr>
              <a:t>://</a:t>
            </a:r>
            <a:r>
              <a:rPr lang="en-US" u="sng" dirty="0" smtClean="0">
                <a:hlinkClick r:id="rId3"/>
              </a:rPr>
              <a:t>data.ntsb.gov/carol-main-public/basic-search</a:t>
            </a:r>
            <a:endParaRPr lang="en-US" u="sng" dirty="0" smtClean="0"/>
          </a:p>
          <a:p>
            <a:pPr marL="0" indent="0">
              <a:buNone/>
            </a:pPr>
            <a:endParaRPr lang="en-US" u="sng" dirty="0" smtClean="0"/>
          </a:p>
          <a:p>
            <a:r>
              <a:rPr lang="en-US" dirty="0" smtClean="0"/>
              <a:t>There are at least 20 UAS related reports in there dating back to 2008</a:t>
            </a:r>
            <a:endParaRPr lang="en-US" dirty="0"/>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1</a:t>
            </a:fld>
            <a:endParaRPr lang="en-US" dirty="0"/>
          </a:p>
        </p:txBody>
      </p:sp>
      <p:pic>
        <p:nvPicPr>
          <p:cNvPr id="5" name="Picture 4" descr="National Transportation Safety Board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666" y="2495951"/>
            <a:ext cx="2277578" cy="2277578"/>
          </a:xfrm>
          <a:prstGeom prst="rect">
            <a:avLst/>
          </a:prstGeom>
        </p:spPr>
      </p:pic>
    </p:spTree>
    <p:extLst>
      <p:ext uri="{BB962C8B-B14F-4D97-AF65-F5344CB8AC3E}">
        <p14:creationId xmlns:p14="http://schemas.microsoft.com/office/powerpoint/2010/main" val="213852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6" y="973825"/>
            <a:ext cx="7886700" cy="775647"/>
          </a:xfrm>
        </p:spPr>
        <p:txBody>
          <a:bodyPr>
            <a:normAutofit fontScale="90000"/>
          </a:bodyPr>
          <a:lstStyle/>
          <a:p>
            <a:r>
              <a:rPr lang="en-US" dirty="0" smtClean="0"/>
              <a:t>Can the FAA provide a W9 to persons that need one for payment of the drone registration fee?</a:t>
            </a:r>
            <a:endParaRPr lang="en-US" dirty="0"/>
          </a:p>
        </p:txBody>
      </p:sp>
      <p:sp>
        <p:nvSpPr>
          <p:cNvPr id="3" name="Text Placeholder 2"/>
          <p:cNvSpPr>
            <a:spLocks noGrp="1"/>
          </p:cNvSpPr>
          <p:nvPr>
            <p:ph type="body" idx="1"/>
          </p:nvPr>
        </p:nvSpPr>
        <p:spPr>
          <a:xfrm>
            <a:off x="4858954" y="2890612"/>
            <a:ext cx="3341771" cy="1742147"/>
          </a:xfrm>
        </p:spPr>
        <p:txBody>
          <a:bodyPr/>
          <a:lstStyle/>
          <a:p>
            <a:r>
              <a:rPr lang="en-US" dirty="0" smtClean="0"/>
              <a:t>Yes.  Have them reach out to the UAS Support Center and they will coordinate the W9</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10</a:t>
            </a:fld>
            <a:endParaRPr lang="en-US" dirty="0"/>
          </a:p>
        </p:txBody>
      </p:sp>
      <p:pic>
        <p:nvPicPr>
          <p:cNvPr id="5" name="Picture 4" descr="Form W-9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345" y="2136784"/>
            <a:ext cx="2872710" cy="3717765"/>
          </a:xfrm>
          <a:prstGeom prst="rect">
            <a:avLst/>
          </a:prstGeom>
        </p:spPr>
      </p:pic>
      <p:sp>
        <p:nvSpPr>
          <p:cNvPr id="6" name="TextBox 5"/>
          <p:cNvSpPr txBox="1"/>
          <p:nvPr/>
        </p:nvSpPr>
        <p:spPr>
          <a:xfrm>
            <a:off x="5409982" y="4632760"/>
            <a:ext cx="2239714" cy="3924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685800" fontAlgn="auto" hangingPunct="0">
              <a:spcBef>
                <a:spcPts val="0"/>
              </a:spcBef>
              <a:spcAft>
                <a:spcPts val="0"/>
              </a:spcAft>
              <a:buNone/>
            </a:pPr>
            <a:r>
              <a:rPr lang="en-US" sz="2100" dirty="0">
                <a:solidFill>
                  <a:srgbClr val="000000"/>
                </a:solidFill>
                <a:latin typeface="+mj-lt"/>
                <a:ea typeface="+mj-ea"/>
                <a:cs typeface="+mj-cs"/>
                <a:sym typeface="Calibri"/>
                <a:hlinkClick r:id="rId4"/>
              </a:rPr>
              <a:t>uashelp@faa.gov</a:t>
            </a:r>
            <a:r>
              <a:rPr lang="en-US" sz="2100" dirty="0">
                <a:solidFill>
                  <a:srgbClr val="000000"/>
                </a:solidFill>
                <a:latin typeface="+mj-lt"/>
                <a:ea typeface="+mj-ea"/>
                <a:cs typeface="+mj-cs"/>
                <a:sym typeface="Calibri"/>
              </a:rPr>
              <a:t> </a:t>
            </a:r>
          </a:p>
        </p:txBody>
      </p:sp>
    </p:spTree>
    <p:extLst>
      <p:ext uri="{BB962C8B-B14F-4D97-AF65-F5344CB8AC3E}">
        <p14:creationId xmlns:p14="http://schemas.microsoft.com/office/powerpoint/2010/main" val="337344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82" y="1068080"/>
            <a:ext cx="8357996" cy="775647"/>
          </a:xfrm>
        </p:spPr>
        <p:txBody>
          <a:bodyPr>
            <a:noAutofit/>
          </a:bodyPr>
          <a:lstStyle/>
          <a:p>
            <a:r>
              <a:rPr lang="en-US" sz="2700" dirty="0"/>
              <a:t>Under Part 107, do any operations over people </a:t>
            </a:r>
            <a:r>
              <a:rPr lang="en-US" sz="2700" dirty="0" smtClean="0"/>
              <a:t>(OOP) or </a:t>
            </a:r>
            <a:r>
              <a:rPr lang="en-US" sz="2700" dirty="0"/>
              <a:t>moving vehicles fall within one of the four categories now?</a:t>
            </a:r>
          </a:p>
        </p:txBody>
      </p:sp>
      <p:sp>
        <p:nvSpPr>
          <p:cNvPr id="3" name="Text Placeholder 2"/>
          <p:cNvSpPr>
            <a:spLocks noGrp="1"/>
          </p:cNvSpPr>
          <p:nvPr>
            <p:ph type="body" idx="1"/>
          </p:nvPr>
        </p:nvSpPr>
        <p:spPr>
          <a:xfrm>
            <a:off x="628650" y="2226469"/>
            <a:ext cx="4431833" cy="3263504"/>
          </a:xfrm>
        </p:spPr>
        <p:txBody>
          <a:bodyPr>
            <a:normAutofit fontScale="92500" lnSpcReduction="10000"/>
          </a:bodyPr>
          <a:lstStyle/>
          <a:p>
            <a:r>
              <a:rPr lang="en-US" dirty="0" smtClean="0"/>
              <a:t>Yes, anytime a drone is operated over a person or a moving vehicle, and the flight is governed by Part 107, it’s a CAT 1, 2, 3, or 4 operation</a:t>
            </a:r>
          </a:p>
          <a:p>
            <a:pPr lvl="1"/>
            <a:r>
              <a:rPr lang="en-US" dirty="0" smtClean="0"/>
              <a:t>Any person operating over people today under Part 107 </a:t>
            </a:r>
            <a:r>
              <a:rPr lang="en-US" b="1" u="sng" dirty="0" smtClean="0"/>
              <a:t>must</a:t>
            </a:r>
            <a:r>
              <a:rPr lang="en-US" dirty="0" smtClean="0"/>
              <a:t> have a Category approved (by the FAA) and marked drone, and may need Remote ID to do that operation, </a:t>
            </a:r>
            <a:r>
              <a:rPr lang="en-US" b="1" u="sng" dirty="0" smtClean="0"/>
              <a:t>or</a:t>
            </a:r>
          </a:p>
          <a:p>
            <a:pPr lvl="1"/>
            <a:r>
              <a:rPr lang="en-US" b="1" dirty="0" smtClean="0"/>
              <a:t>A waiver to 107.39 (and RID if a sustained OOP)</a:t>
            </a:r>
            <a:endParaRPr lang="en-US" b="1" dirty="0"/>
          </a:p>
        </p:txBody>
      </p:sp>
      <p:sp>
        <p:nvSpPr>
          <p:cNvPr id="4" name="Slide Number Placeholder 3"/>
          <p:cNvSpPr>
            <a:spLocks noGrp="1"/>
          </p:cNvSpPr>
          <p:nvPr>
            <p:ph type="sldNum" sz="quarter" idx="2"/>
          </p:nvPr>
        </p:nvSpPr>
        <p:spPr/>
        <p:txBody>
          <a:bodyPr/>
          <a:lstStyle/>
          <a:p>
            <a:fld id="{86CB4B4D-7CA3-9044-876B-883B54F8677D}" type="slidenum">
              <a:rPr lang="en-US" smtClean="0"/>
              <a:t>2</a:t>
            </a:fld>
            <a:endParaRPr lang="en-US" dirty="0"/>
          </a:p>
        </p:txBody>
      </p:sp>
      <p:pic>
        <p:nvPicPr>
          <p:cNvPr id="7" name="Picture 6" descr="Tom and Jerry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5355" y="2868730"/>
            <a:ext cx="1687085" cy="2472986"/>
          </a:xfrm>
          <a:prstGeom prst="rect">
            <a:avLst/>
          </a:prstGeom>
        </p:spPr>
      </p:pic>
      <p:sp>
        <p:nvSpPr>
          <p:cNvPr id="9" name="Oval Callout 8"/>
          <p:cNvSpPr/>
          <p:nvPr/>
        </p:nvSpPr>
        <p:spPr>
          <a:xfrm flipH="1">
            <a:off x="5957780" y="2740288"/>
            <a:ext cx="895150" cy="389510"/>
          </a:xfrm>
          <a:prstGeom prst="wedgeEllipseCallou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fontAlgn="auto" hangingPunct="0">
              <a:spcBef>
                <a:spcPts val="0"/>
              </a:spcBef>
              <a:spcAft>
                <a:spcPts val="0"/>
              </a:spcAft>
              <a:buNone/>
            </a:pPr>
            <a:r>
              <a:rPr lang="en-US" sz="1350" dirty="0">
                <a:solidFill>
                  <a:srgbClr val="000000"/>
                </a:solidFill>
                <a:latin typeface="+mj-lt"/>
                <a:ea typeface="+mj-ea"/>
                <a:cs typeface="+mj-cs"/>
                <a:sym typeface="Calibri"/>
              </a:rPr>
              <a:t>Not yet</a:t>
            </a:r>
          </a:p>
        </p:txBody>
      </p:sp>
      <p:sp>
        <p:nvSpPr>
          <p:cNvPr id="10" name="Oval Callout 9"/>
          <p:cNvSpPr/>
          <p:nvPr/>
        </p:nvSpPr>
        <p:spPr>
          <a:xfrm>
            <a:off x="7047756" y="1826104"/>
            <a:ext cx="1744922" cy="1265914"/>
          </a:xfrm>
          <a:prstGeom prst="wedgeEllipseCallou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fontAlgn="auto" hangingPunct="0">
              <a:spcBef>
                <a:spcPts val="0"/>
              </a:spcBef>
              <a:spcAft>
                <a:spcPts val="0"/>
              </a:spcAft>
              <a:buNone/>
            </a:pPr>
            <a:r>
              <a:rPr lang="en-US" sz="1350" dirty="0">
                <a:solidFill>
                  <a:srgbClr val="000000"/>
                </a:solidFill>
                <a:latin typeface="+mj-lt"/>
                <a:ea typeface="+mj-ea"/>
                <a:cs typeface="+mj-cs"/>
                <a:sym typeface="Calibri"/>
              </a:rPr>
              <a:t>Have any drones been CATEGORY approved yet?</a:t>
            </a:r>
          </a:p>
        </p:txBody>
      </p:sp>
    </p:spTree>
    <p:extLst>
      <p:ext uri="{BB962C8B-B14F-4D97-AF65-F5344CB8AC3E}">
        <p14:creationId xmlns:p14="http://schemas.microsoft.com/office/powerpoint/2010/main" val="55515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6" y="1046423"/>
            <a:ext cx="7886700" cy="775647"/>
          </a:xfrm>
        </p:spPr>
        <p:txBody>
          <a:bodyPr>
            <a:normAutofit fontScale="90000"/>
          </a:bodyPr>
          <a:lstStyle/>
          <a:p>
            <a:r>
              <a:rPr lang="en-US" dirty="0" smtClean="0"/>
              <a:t>What is the web address and email for the MOC/DOC submission page for RID/OOP?</a:t>
            </a:r>
            <a:endParaRPr lang="en-US" dirty="0"/>
          </a:p>
        </p:txBody>
      </p:sp>
      <p:sp>
        <p:nvSpPr>
          <p:cNvPr id="3" name="Text Placeholder 2"/>
          <p:cNvSpPr>
            <a:spLocks noGrp="1"/>
          </p:cNvSpPr>
          <p:nvPr>
            <p:ph type="body" idx="1"/>
          </p:nvPr>
        </p:nvSpPr>
        <p:spPr>
          <a:xfrm>
            <a:off x="837999" y="2976318"/>
            <a:ext cx="3110765" cy="1763804"/>
          </a:xfrm>
        </p:spPr>
        <p:txBody>
          <a:bodyPr/>
          <a:lstStyle/>
          <a:p>
            <a:pPr marL="0" indent="0">
              <a:buNone/>
            </a:pPr>
            <a:r>
              <a:rPr lang="en-US" dirty="0" smtClean="0">
                <a:hlinkClick r:id="rId3"/>
              </a:rPr>
              <a:t>https://uasdoc.faa.gov</a:t>
            </a:r>
            <a:endParaRPr lang="en-US" dirty="0" smtClean="0"/>
          </a:p>
          <a:p>
            <a:pPr marL="0" indent="0">
              <a:buNone/>
            </a:pPr>
            <a:r>
              <a:rPr lang="en-US" dirty="0" smtClean="0"/>
              <a:t>  </a:t>
            </a:r>
          </a:p>
          <a:p>
            <a:pPr marL="0" indent="0">
              <a:buNone/>
            </a:pPr>
            <a:r>
              <a:rPr lang="en-US" dirty="0"/>
              <a:t>Email: </a:t>
            </a:r>
            <a:r>
              <a:rPr lang="en-US" dirty="0" smtClean="0">
                <a:hlinkClick r:id="rId4"/>
              </a:rPr>
              <a:t>9-AVS-AIR-UASMOC@faa.gov</a:t>
            </a:r>
            <a:r>
              <a:rPr lang="en-US" dirty="0" smtClean="0"/>
              <a:t> </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3</a:t>
            </a:fld>
            <a:endParaRPr lang="en-US" dirty="0"/>
          </a:p>
        </p:txBody>
      </p:sp>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911" y="2171406"/>
            <a:ext cx="3943456" cy="337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06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819" y="988262"/>
            <a:ext cx="6574916" cy="775647"/>
          </a:xfrm>
        </p:spPr>
        <p:txBody>
          <a:bodyPr>
            <a:normAutofit fontScale="90000"/>
          </a:bodyPr>
          <a:lstStyle/>
          <a:p>
            <a:r>
              <a:rPr lang="en-US" dirty="0" smtClean="0"/>
              <a:t>Where should a member of the public go to verify a pilot certificate?</a:t>
            </a:r>
            <a:endParaRPr lang="en-US" dirty="0"/>
          </a:p>
        </p:txBody>
      </p:sp>
      <p:sp>
        <p:nvSpPr>
          <p:cNvPr id="3" name="Text Placeholder 2"/>
          <p:cNvSpPr>
            <a:spLocks noGrp="1"/>
          </p:cNvSpPr>
          <p:nvPr>
            <p:ph type="body" idx="1"/>
          </p:nvPr>
        </p:nvSpPr>
        <p:spPr>
          <a:xfrm>
            <a:off x="924627" y="2351571"/>
            <a:ext cx="3890411" cy="2095877"/>
          </a:xfrm>
        </p:spPr>
        <p:txBody>
          <a:bodyPr>
            <a:noAutofit/>
          </a:bodyPr>
          <a:lstStyle/>
          <a:p>
            <a:r>
              <a:rPr lang="en-US" u="sng" dirty="0">
                <a:hlinkClick r:id="rId3"/>
              </a:rPr>
              <a:t>https://amsrvs.registry.faa.gov/airmeninquiry</a:t>
            </a:r>
            <a:r>
              <a:rPr lang="en-US" u="sng" dirty="0" smtClean="0">
                <a:hlinkClick r:id="rId3"/>
              </a:rPr>
              <a:t>/</a:t>
            </a:r>
            <a:r>
              <a:rPr lang="en-US" u="sng" dirty="0" smtClean="0"/>
              <a:t> </a:t>
            </a:r>
          </a:p>
          <a:p>
            <a:endParaRPr lang="en-US" u="sng" dirty="0"/>
          </a:p>
          <a:p>
            <a:r>
              <a:rPr lang="en-US" dirty="0" smtClean="0"/>
              <a:t>The registry does </a:t>
            </a:r>
            <a:r>
              <a:rPr lang="en-US" i="1" u="sng" dirty="0" smtClean="0"/>
              <a:t>not</a:t>
            </a:r>
            <a:r>
              <a:rPr lang="en-US" dirty="0" smtClean="0"/>
              <a:t> show Part 107 recency of knowledge or Part 61 flight review currency</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4</a:t>
            </a:fld>
            <a:endParaRPr lang="en-US" dirty="0"/>
          </a:p>
        </p:txBody>
      </p:sp>
      <p:pic>
        <p:nvPicPr>
          <p:cNvPr id="5" name="Picture 4" descr="File:Drone pilot.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5982" y="2351571"/>
            <a:ext cx="3695260" cy="2746810"/>
          </a:xfrm>
          <a:prstGeom prst="rect">
            <a:avLst/>
          </a:prstGeom>
        </p:spPr>
      </p:pic>
    </p:spTree>
    <p:extLst>
      <p:ext uri="{BB962C8B-B14F-4D97-AF65-F5344CB8AC3E}">
        <p14:creationId xmlns:p14="http://schemas.microsoft.com/office/powerpoint/2010/main" val="301617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6" y="1039205"/>
            <a:ext cx="7886700" cy="775647"/>
          </a:xfrm>
        </p:spPr>
        <p:txBody>
          <a:bodyPr/>
          <a:lstStyle/>
          <a:p>
            <a:r>
              <a:rPr lang="en-US" dirty="0" smtClean="0"/>
              <a:t>What is considered VLOS under Part 107.31?</a:t>
            </a:r>
            <a:endParaRPr lang="en-US" dirty="0"/>
          </a:p>
        </p:txBody>
      </p:sp>
      <p:sp>
        <p:nvSpPr>
          <p:cNvPr id="3" name="Text Placeholder 2"/>
          <p:cNvSpPr>
            <a:spLocks noGrp="1"/>
          </p:cNvSpPr>
          <p:nvPr>
            <p:ph type="body" idx="1"/>
          </p:nvPr>
        </p:nvSpPr>
        <p:spPr>
          <a:xfrm>
            <a:off x="628650" y="2226469"/>
            <a:ext cx="4410176" cy="3263504"/>
          </a:xfrm>
        </p:spPr>
        <p:txBody>
          <a:bodyPr>
            <a:normAutofit fontScale="85000" lnSpcReduction="20000"/>
          </a:bodyPr>
          <a:lstStyle/>
          <a:p>
            <a:r>
              <a:rPr lang="en-US" dirty="0" smtClean="0"/>
              <a:t>It’s not simply a matter of seeing the drone</a:t>
            </a:r>
          </a:p>
          <a:p>
            <a:r>
              <a:rPr lang="en-US" dirty="0" smtClean="0"/>
              <a:t>It’s a </a:t>
            </a:r>
            <a:r>
              <a:rPr lang="en-US" b="1" i="1" dirty="0" smtClean="0"/>
              <a:t>performance based </a:t>
            </a:r>
            <a:r>
              <a:rPr lang="en-US" dirty="0" smtClean="0"/>
              <a:t>regulation</a:t>
            </a:r>
          </a:p>
          <a:p>
            <a:r>
              <a:rPr lang="en-US" dirty="0" smtClean="0"/>
              <a:t>With unaided vision, you must see the drone </a:t>
            </a:r>
            <a:r>
              <a:rPr lang="en-US" i="1" u="sng" dirty="0" smtClean="0">
                <a:solidFill>
                  <a:srgbClr val="FF0000"/>
                </a:solidFill>
              </a:rPr>
              <a:t>well enough </a:t>
            </a:r>
            <a:r>
              <a:rPr lang="en-US" i="1" dirty="0" smtClean="0">
                <a:solidFill>
                  <a:srgbClr val="FF0000"/>
                </a:solidFill>
              </a:rPr>
              <a:t>to determine</a:t>
            </a:r>
            <a:r>
              <a:rPr lang="en-US" dirty="0" smtClean="0"/>
              <a:t> </a:t>
            </a:r>
            <a:r>
              <a:rPr lang="en-US" i="1" dirty="0" smtClean="0">
                <a:solidFill>
                  <a:srgbClr val="FF0000"/>
                </a:solidFill>
              </a:rPr>
              <a:t>LAADON</a:t>
            </a:r>
            <a:r>
              <a:rPr lang="en-US" dirty="0" smtClean="0"/>
              <a:t> (</a:t>
            </a:r>
            <a:r>
              <a:rPr lang="en-US" dirty="0" smtClean="0">
                <a:solidFill>
                  <a:schemeClr val="tx1"/>
                </a:solidFill>
              </a:rPr>
              <a:t>applies to both day </a:t>
            </a:r>
            <a:r>
              <a:rPr lang="en-US" b="1" dirty="0" smtClean="0">
                <a:solidFill>
                  <a:schemeClr val="tx1"/>
                </a:solidFill>
              </a:rPr>
              <a:t>and NIGHT</a:t>
            </a:r>
            <a:r>
              <a:rPr lang="en-US" dirty="0" smtClean="0"/>
              <a:t>)</a:t>
            </a:r>
          </a:p>
          <a:p>
            <a:pPr lvl="1"/>
            <a:r>
              <a:rPr lang="en-US" b="1" dirty="0" smtClean="0"/>
              <a:t>L</a:t>
            </a:r>
            <a:r>
              <a:rPr lang="en-US" dirty="0" smtClean="0"/>
              <a:t>ocation</a:t>
            </a:r>
          </a:p>
          <a:p>
            <a:pPr lvl="1"/>
            <a:r>
              <a:rPr lang="en-US" b="1" dirty="0" smtClean="0"/>
              <a:t>A</a:t>
            </a:r>
            <a:r>
              <a:rPr lang="en-US" dirty="0" smtClean="0"/>
              <a:t>ltitude</a:t>
            </a:r>
          </a:p>
          <a:p>
            <a:pPr lvl="1"/>
            <a:r>
              <a:rPr lang="en-US" b="1" dirty="0" smtClean="0"/>
              <a:t>A</a:t>
            </a:r>
            <a:r>
              <a:rPr lang="en-US" dirty="0" smtClean="0"/>
              <a:t>ttitude</a:t>
            </a:r>
          </a:p>
          <a:p>
            <a:pPr lvl="1"/>
            <a:r>
              <a:rPr lang="en-US" b="1" dirty="0" smtClean="0"/>
              <a:t>D</a:t>
            </a:r>
            <a:r>
              <a:rPr lang="en-US" dirty="0" smtClean="0"/>
              <a:t>irection of Flight</a:t>
            </a:r>
          </a:p>
          <a:p>
            <a:pPr lvl="1"/>
            <a:r>
              <a:rPr lang="en-US" b="1" dirty="0" smtClean="0"/>
              <a:t>O</a:t>
            </a:r>
            <a:r>
              <a:rPr lang="en-US" dirty="0" smtClean="0"/>
              <a:t>bstacle avoidance</a:t>
            </a:r>
          </a:p>
          <a:p>
            <a:pPr lvl="1"/>
            <a:r>
              <a:rPr lang="en-US" b="1" dirty="0" smtClean="0"/>
              <a:t>N</a:t>
            </a:r>
            <a:r>
              <a:rPr lang="en-US" dirty="0" smtClean="0"/>
              <a:t>ot pose a hazard to others</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5</a:t>
            </a:fld>
            <a:endParaRPr lang="en-US" dirty="0"/>
          </a:p>
        </p:txBody>
      </p:sp>
      <p:sp>
        <p:nvSpPr>
          <p:cNvPr id="5" name="TextBox 4"/>
          <p:cNvSpPr txBox="1"/>
          <p:nvPr/>
        </p:nvSpPr>
        <p:spPr>
          <a:xfrm>
            <a:off x="5544152" y="2245353"/>
            <a:ext cx="2058473" cy="20082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r>
              <a:rPr lang="en-US" sz="2100" b="1" dirty="0">
                <a:solidFill>
                  <a:schemeClr val="accent5">
                    <a:lumMod val="75000"/>
                  </a:schemeClr>
                </a:solidFill>
                <a:sym typeface="Calibri"/>
              </a:rPr>
              <a:t>Visual acuity is much less at night, so </a:t>
            </a:r>
            <a:r>
              <a:rPr lang="en-US" sz="2100" b="1" dirty="0">
                <a:solidFill>
                  <a:schemeClr val="accent5">
                    <a:lumMod val="75000"/>
                  </a:schemeClr>
                </a:solidFill>
              </a:rPr>
              <a:t>VLOS </a:t>
            </a:r>
            <a:r>
              <a:rPr lang="en-US" sz="2100" b="1" dirty="0">
                <a:solidFill>
                  <a:schemeClr val="accent5">
                    <a:lumMod val="75000"/>
                  </a:schemeClr>
                </a:solidFill>
                <a:sym typeface="Calibri"/>
              </a:rPr>
              <a:t>distance is much less at night</a:t>
            </a:r>
          </a:p>
        </p:txBody>
      </p:sp>
      <p:pic>
        <p:nvPicPr>
          <p:cNvPr id="6" name="Picture 5" descr="Ask a Tech Teacher | What tech ed can I help you wi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1452" y="3588323"/>
            <a:ext cx="1760111" cy="1579565"/>
          </a:xfrm>
          <a:prstGeom prst="rect">
            <a:avLst/>
          </a:prstGeom>
        </p:spPr>
      </p:pic>
    </p:spTree>
    <p:extLst>
      <p:ext uri="{BB962C8B-B14F-4D97-AF65-F5344CB8AC3E}">
        <p14:creationId xmlns:p14="http://schemas.microsoft.com/office/powerpoint/2010/main" val="245781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03" y="614725"/>
            <a:ext cx="7886700" cy="775647"/>
          </a:xfrm>
        </p:spPr>
        <p:txBody>
          <a:bodyPr>
            <a:normAutofit fontScale="90000"/>
          </a:bodyPr>
          <a:lstStyle/>
          <a:p>
            <a:r>
              <a:rPr lang="en-US" dirty="0" smtClean="0"/>
              <a:t>Here’s a great article on VLOS in day/night conditions</a:t>
            </a:r>
            <a:endParaRPr lang="en-US" dirty="0"/>
          </a:p>
        </p:txBody>
      </p:sp>
      <p:sp>
        <p:nvSpPr>
          <p:cNvPr id="3" name="Text Placeholder 2"/>
          <p:cNvSpPr>
            <a:spLocks noGrp="1"/>
          </p:cNvSpPr>
          <p:nvPr>
            <p:ph type="body" idx="1"/>
          </p:nvPr>
        </p:nvSpPr>
        <p:spPr>
          <a:xfrm>
            <a:off x="459580" y="1740000"/>
            <a:ext cx="7725242" cy="1258478"/>
          </a:xfrm>
        </p:spPr>
        <p:txBody>
          <a:bodyPr/>
          <a:lstStyle/>
          <a:p>
            <a:r>
              <a:rPr lang="en-US" dirty="0">
                <a:hlinkClick r:id="rId3"/>
              </a:rPr>
              <a:t>https://</a:t>
            </a:r>
            <a:r>
              <a:rPr lang="en-US" dirty="0" smtClean="0">
                <a:hlinkClick r:id="rId3"/>
              </a:rPr>
              <a:t>psflight.org/10479/how-far-can-i-legally-fly-my-drone-and-maintain-vlos-ask-steve/</a:t>
            </a:r>
            <a:r>
              <a:rPr lang="en-US" dirty="0" smtClean="0"/>
              <a:t> </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6</a:t>
            </a:fld>
            <a:endParaRPr lang="en-US" dirty="0"/>
          </a:p>
        </p:txBody>
      </p:sp>
      <p:pic>
        <p:nvPicPr>
          <p:cNvPr id="5" name="Picture 4"/>
          <p:cNvPicPr>
            <a:picLocks noChangeAspect="1"/>
          </p:cNvPicPr>
          <p:nvPr/>
        </p:nvPicPr>
        <p:blipFill>
          <a:blip r:embed="rId4"/>
          <a:stretch>
            <a:fillRect/>
          </a:stretch>
        </p:blipFill>
        <p:spPr>
          <a:xfrm>
            <a:off x="293544" y="2839921"/>
            <a:ext cx="5188069" cy="2549369"/>
          </a:xfrm>
          <a:prstGeom prst="rect">
            <a:avLst/>
          </a:prstGeom>
        </p:spPr>
      </p:pic>
      <p:sp>
        <p:nvSpPr>
          <p:cNvPr id="15" name="Rectangle 14"/>
          <p:cNvSpPr/>
          <p:nvPr/>
        </p:nvSpPr>
        <p:spPr>
          <a:xfrm>
            <a:off x="6128355" y="2839921"/>
            <a:ext cx="2651351" cy="2585323"/>
          </a:xfrm>
          <a:prstGeom prst="rect">
            <a:avLst/>
          </a:prstGeom>
        </p:spPr>
        <p:txBody>
          <a:bodyPr wrap="square">
            <a:spAutoFit/>
          </a:bodyPr>
          <a:lstStyle/>
          <a:p>
            <a:r>
              <a:rPr lang="en-US" sz="1800" i="1" dirty="0">
                <a:solidFill>
                  <a:srgbClr val="333333"/>
                </a:solidFill>
                <a:latin typeface="Droid Sans"/>
              </a:rPr>
              <a:t>“...For the Mavic and Phantom 3 the total flight distance </a:t>
            </a:r>
            <a:r>
              <a:rPr lang="en-US" sz="1800" b="1" i="1" dirty="0">
                <a:solidFill>
                  <a:srgbClr val="333333"/>
                </a:solidFill>
                <a:latin typeface="Droid Sans"/>
              </a:rPr>
              <a:t>under the best of circumstances (in daylight) </a:t>
            </a:r>
            <a:r>
              <a:rPr lang="en-US" sz="1800" i="1" dirty="0">
                <a:solidFill>
                  <a:srgbClr val="333333"/>
                </a:solidFill>
                <a:latin typeface="Droid Sans"/>
              </a:rPr>
              <a:t>was less than 1,250 feet if the aircraft was above 200′ Above Ground Level (AGL)”</a:t>
            </a:r>
            <a:endParaRPr lang="en-US" sz="1800" i="1" dirty="0"/>
          </a:p>
        </p:txBody>
      </p:sp>
      <p:cxnSp>
        <p:nvCxnSpPr>
          <p:cNvPr id="16" name="Straight Arrow Connector 15"/>
          <p:cNvCxnSpPr/>
          <p:nvPr/>
        </p:nvCxnSpPr>
        <p:spPr>
          <a:xfrm flipH="1" flipV="1">
            <a:off x="4870383" y="3763478"/>
            <a:ext cx="1041936" cy="176263"/>
          </a:xfrm>
          <a:prstGeom prst="straightConnector1">
            <a:avLst/>
          </a:prstGeom>
          <a:noFill/>
          <a:ln w="38100" cap="flat">
            <a:solidFill>
              <a:srgbClr val="7030A0"/>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771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6" y="1046423"/>
            <a:ext cx="7886700" cy="775647"/>
          </a:xfrm>
        </p:spPr>
        <p:txBody>
          <a:bodyPr>
            <a:normAutofit fontScale="90000"/>
          </a:bodyPr>
          <a:lstStyle/>
          <a:p>
            <a:r>
              <a:rPr lang="en-US" dirty="0" smtClean="0"/>
              <a:t>Who is responsible for registering and marking the drone, the owner or the operator?</a:t>
            </a:r>
            <a:endParaRPr lang="en-US" dirty="0"/>
          </a:p>
        </p:txBody>
      </p:sp>
      <p:sp>
        <p:nvSpPr>
          <p:cNvPr id="3" name="Text Placeholder 2"/>
          <p:cNvSpPr>
            <a:spLocks noGrp="1"/>
          </p:cNvSpPr>
          <p:nvPr>
            <p:ph type="body" idx="1"/>
          </p:nvPr>
        </p:nvSpPr>
        <p:spPr>
          <a:xfrm>
            <a:off x="531666" y="2113443"/>
            <a:ext cx="7886700" cy="3263504"/>
          </a:xfrm>
        </p:spPr>
        <p:txBody>
          <a:bodyPr>
            <a:normAutofit fontScale="85000" lnSpcReduction="20000"/>
          </a:bodyPr>
          <a:lstStyle/>
          <a:p>
            <a:pPr marL="0" indent="0">
              <a:buNone/>
            </a:pPr>
            <a:endParaRPr lang="en-US" dirty="0" smtClean="0"/>
          </a:p>
          <a:p>
            <a:pPr marL="0" indent="0">
              <a:buNone/>
            </a:pPr>
            <a:r>
              <a:rPr lang="en-US" b="1" dirty="0"/>
              <a:t>§48.15   Requirement to register.</a:t>
            </a:r>
          </a:p>
          <a:p>
            <a:r>
              <a:rPr lang="en-US" dirty="0">
                <a:solidFill>
                  <a:srgbClr val="FF0000"/>
                </a:solidFill>
              </a:rPr>
              <a:t>No person may </a:t>
            </a:r>
            <a:r>
              <a:rPr lang="en-US" b="1" u="sng" dirty="0">
                <a:solidFill>
                  <a:srgbClr val="FF0000"/>
                </a:solidFill>
              </a:rPr>
              <a:t>operate</a:t>
            </a:r>
            <a:r>
              <a:rPr lang="en-US" dirty="0">
                <a:solidFill>
                  <a:srgbClr val="FF0000"/>
                </a:solidFill>
              </a:rPr>
              <a:t> </a:t>
            </a:r>
            <a:r>
              <a:rPr lang="en-US" dirty="0" smtClean="0"/>
              <a:t>a </a:t>
            </a:r>
            <a:r>
              <a:rPr lang="en-US" dirty="0"/>
              <a:t>small unmanned aircraft that is eligible for registration under 49 U.S.C. 44101-44103 unless one of the following criteria has been satisfied:</a:t>
            </a:r>
          </a:p>
          <a:p>
            <a:r>
              <a:rPr lang="en-US" dirty="0"/>
              <a:t>(a) </a:t>
            </a:r>
            <a:r>
              <a:rPr lang="en-US" dirty="0">
                <a:solidFill>
                  <a:srgbClr val="FF0000"/>
                </a:solidFill>
              </a:rPr>
              <a:t>The </a:t>
            </a:r>
            <a:r>
              <a:rPr lang="en-US" b="1" u="sng" dirty="0">
                <a:solidFill>
                  <a:srgbClr val="FF0000"/>
                </a:solidFill>
              </a:rPr>
              <a:t>owner</a:t>
            </a:r>
            <a:r>
              <a:rPr lang="en-US" dirty="0">
                <a:solidFill>
                  <a:srgbClr val="FF0000"/>
                </a:solidFill>
              </a:rPr>
              <a:t> has registered and marked the aircraft </a:t>
            </a:r>
            <a:r>
              <a:rPr lang="en-US" dirty="0"/>
              <a:t>in accordance with this part;</a:t>
            </a:r>
          </a:p>
          <a:p>
            <a:r>
              <a:rPr lang="en-US" dirty="0"/>
              <a:t>(b) The aircraft is operated exclusively in compliance with 49 U.S.C. 44809 and weighs 0.55 pounds or less on takeoff, including everything that is on board or otherwise attached to the aircraft; or</a:t>
            </a:r>
          </a:p>
          <a:p>
            <a:r>
              <a:rPr lang="en-US" dirty="0"/>
              <a:t>(c) The aircraft is an aircraft of the Armed Forces of the United States.</a:t>
            </a:r>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7</a:t>
            </a:fld>
            <a:endParaRPr lang="en-US" dirty="0"/>
          </a:p>
        </p:txBody>
      </p:sp>
    </p:spTree>
    <p:extLst>
      <p:ext uri="{BB962C8B-B14F-4D97-AF65-F5344CB8AC3E}">
        <p14:creationId xmlns:p14="http://schemas.microsoft.com/office/powerpoint/2010/main" val="357240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6" y="973824"/>
            <a:ext cx="8224917" cy="901297"/>
          </a:xfrm>
        </p:spPr>
        <p:txBody>
          <a:bodyPr>
            <a:noAutofit/>
          </a:bodyPr>
          <a:lstStyle/>
          <a:p>
            <a:r>
              <a:rPr lang="en-US" sz="2700" dirty="0"/>
              <a:t>Who should an operator contact if they find a discrepancy with a restricted area in their LAANC USS app?</a:t>
            </a:r>
          </a:p>
        </p:txBody>
      </p:sp>
      <p:sp>
        <p:nvSpPr>
          <p:cNvPr id="3" name="Text Placeholder 2"/>
          <p:cNvSpPr>
            <a:spLocks noGrp="1"/>
          </p:cNvSpPr>
          <p:nvPr>
            <p:ph type="body" idx="1"/>
          </p:nvPr>
        </p:nvSpPr>
        <p:spPr>
          <a:xfrm>
            <a:off x="347111" y="2757253"/>
            <a:ext cx="4612306" cy="2738772"/>
          </a:xfrm>
        </p:spPr>
        <p:txBody>
          <a:bodyPr/>
          <a:lstStyle/>
          <a:p>
            <a:r>
              <a:rPr lang="en-US" dirty="0" smtClean="0"/>
              <a:t>Reach out to the USS</a:t>
            </a:r>
          </a:p>
          <a:p>
            <a:pPr lvl="1"/>
            <a:r>
              <a:rPr lang="en-US" dirty="0"/>
              <a:t>Not all USS have Part 93 Restricted Areas on them</a:t>
            </a:r>
          </a:p>
          <a:p>
            <a:endParaRPr lang="en-US" dirty="0" smtClean="0"/>
          </a:p>
          <a:p>
            <a:r>
              <a:rPr lang="en-US" dirty="0" smtClean="0"/>
              <a:t>Preflight planning includes looking at a VFR sectional and NOTAMS before flight to confirm the airspace</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8</a:t>
            </a:fld>
            <a:endParaRPr lang="en-US" dirty="0"/>
          </a:p>
        </p:txBody>
      </p:sp>
      <p:pic>
        <p:nvPicPr>
          <p:cNvPr id="5" name="Picture 4"/>
          <p:cNvPicPr>
            <a:picLocks noChangeAspect="1"/>
          </p:cNvPicPr>
          <p:nvPr/>
        </p:nvPicPr>
        <p:blipFill>
          <a:blip r:embed="rId3"/>
          <a:stretch>
            <a:fillRect/>
          </a:stretch>
        </p:blipFill>
        <p:spPr>
          <a:xfrm>
            <a:off x="5435400" y="2226469"/>
            <a:ext cx="3004624" cy="2782059"/>
          </a:xfrm>
          <a:prstGeom prst="rect">
            <a:avLst/>
          </a:prstGeom>
        </p:spPr>
      </p:pic>
      <p:cxnSp>
        <p:nvCxnSpPr>
          <p:cNvPr id="7" name="Straight Arrow Connector 6"/>
          <p:cNvCxnSpPr/>
          <p:nvPr/>
        </p:nvCxnSpPr>
        <p:spPr bwMode="auto">
          <a:xfrm>
            <a:off x="4822257" y="3311091"/>
            <a:ext cx="1222408" cy="28875"/>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582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16" y="594148"/>
            <a:ext cx="7886700" cy="994172"/>
          </a:xfrm>
        </p:spPr>
        <p:txBody>
          <a:bodyPr>
            <a:normAutofit fontScale="90000"/>
          </a:bodyPr>
          <a:lstStyle/>
          <a:p>
            <a:r>
              <a:rPr lang="en-US" dirty="0" smtClean="0"/>
              <a:t>If a LAANC grid altitude says 100’, does this mean I can go 100’ above a structure, or max 100’ AGL?</a:t>
            </a:r>
            <a:endParaRPr lang="en-US" dirty="0"/>
          </a:p>
        </p:txBody>
      </p:sp>
      <p:sp>
        <p:nvSpPr>
          <p:cNvPr id="3" name="Content Placeholder 2"/>
          <p:cNvSpPr>
            <a:spLocks noGrp="1"/>
          </p:cNvSpPr>
          <p:nvPr>
            <p:ph idx="1"/>
          </p:nvPr>
        </p:nvSpPr>
        <p:spPr>
          <a:xfrm>
            <a:off x="173621" y="1898248"/>
            <a:ext cx="5451676" cy="3993266"/>
          </a:xfrm>
        </p:spPr>
        <p:txBody>
          <a:bodyPr>
            <a:noAutofit/>
          </a:bodyPr>
          <a:lstStyle/>
          <a:p>
            <a:r>
              <a:rPr lang="en-US" dirty="0" smtClean="0"/>
              <a:t>The published grid altitude is the </a:t>
            </a:r>
            <a:r>
              <a:rPr lang="en-US" u="sng" dirty="0" smtClean="0">
                <a:solidFill>
                  <a:srgbClr val="FF0000"/>
                </a:solidFill>
              </a:rPr>
              <a:t>max</a:t>
            </a:r>
            <a:r>
              <a:rPr lang="en-US" u="sng" dirty="0" smtClean="0"/>
              <a:t> </a:t>
            </a:r>
            <a:r>
              <a:rPr lang="en-US" dirty="0" smtClean="0"/>
              <a:t>altitude </a:t>
            </a:r>
            <a:r>
              <a:rPr lang="en-US" u="sng" dirty="0" smtClean="0"/>
              <a:t>above ground level (AGL)</a:t>
            </a:r>
            <a:r>
              <a:rPr lang="en-US" dirty="0" smtClean="0"/>
              <a:t> that can be flown inside that grid using LAANC when the airspace is Class B, C, D, or Surface Area Class E</a:t>
            </a:r>
          </a:p>
          <a:p>
            <a:r>
              <a:rPr lang="en-US" dirty="0" smtClean="0"/>
              <a:t>If a Part 107 operator wishes to go higher than 100’ in that example, they need to apply for the altitude they want </a:t>
            </a:r>
            <a:r>
              <a:rPr lang="en-US" dirty="0"/>
              <a:t>via DroneZone (or wait until the airspace reverts to Class G, if applicable)</a:t>
            </a:r>
          </a:p>
          <a:p>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5625297" y="2456421"/>
            <a:ext cx="3302816" cy="2891083"/>
          </a:xfrm>
          <a:prstGeom prst="rect">
            <a:avLst/>
          </a:prstGeom>
        </p:spPr>
      </p:pic>
    </p:spTree>
    <p:extLst>
      <p:ext uri="{BB962C8B-B14F-4D97-AF65-F5344CB8AC3E}">
        <p14:creationId xmlns:p14="http://schemas.microsoft.com/office/powerpoint/2010/main" val="1014567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C3FFBB2D66ED4EB6949DF71F814434" ma:contentTypeVersion="11" ma:contentTypeDescription="Create a new document." ma:contentTypeScope="" ma:versionID="99ba8eb062acfa3dcc780344200e814f">
  <xsd:schema xmlns:xsd="http://www.w3.org/2001/XMLSchema" xmlns:xs="http://www.w3.org/2001/XMLSchema" xmlns:p="http://schemas.microsoft.com/office/2006/metadata/properties" xmlns:ns3="71f32d46-6d44-42df-9bf9-b69fba183449" xmlns:ns4="e4df6fb9-7f5d-4876-9a99-8ab4fa680755" targetNamespace="http://schemas.microsoft.com/office/2006/metadata/properties" ma:root="true" ma:fieldsID="3d8f51baeb5960b32efaca154b388725" ns3:_="" ns4:_="">
    <xsd:import namespace="71f32d46-6d44-42df-9bf9-b69fba183449"/>
    <xsd:import namespace="e4df6fb9-7f5d-4876-9a99-8ab4fa68075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32d46-6d44-42df-9bf9-b69fba183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df6fb9-7f5d-4876-9a99-8ab4fa680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0675E-01F7-49AA-B61E-EE85CFCAD03B}">
  <ds:schemaRefs>
    <ds:schemaRef ds:uri="http://schemas.microsoft.com/office/2006/documentManagement/types"/>
    <ds:schemaRef ds:uri="http://purl.org/dc/elements/1.1/"/>
    <ds:schemaRef ds:uri="http://schemas.microsoft.com/office/2006/metadata/properties"/>
    <ds:schemaRef ds:uri="e4df6fb9-7f5d-4876-9a99-8ab4fa680755"/>
    <ds:schemaRef ds:uri="71f32d46-6d44-42df-9bf9-b69fba183449"/>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F1BDC83E-F635-4CC1-A514-0006B0CCBE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32d46-6d44-42df-9bf9-b69fba183449"/>
    <ds:schemaRef ds:uri="e4df6fb9-7f5d-4876-9a99-8ab4fa680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17F8C7-2AEB-4BC2-A828-B2E729EBB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4914</TotalTime>
  <Words>2081</Words>
  <Application>Microsoft Office PowerPoint</Application>
  <PresentationFormat>On-screen Show (4:3)</PresentationFormat>
  <Paragraphs>113</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Droid Sans</vt:lpstr>
      <vt:lpstr>Helvetica Neue Medium</vt:lpstr>
      <vt:lpstr>Times New Roman</vt:lpstr>
      <vt:lpstr>1_Custom Design</vt:lpstr>
      <vt:lpstr>2_Custom Design</vt:lpstr>
      <vt:lpstr>What is the web address of the NTSB Accident Database?</vt:lpstr>
      <vt:lpstr>Under Part 107, do any operations over people (OOP) or moving vehicles fall within one of the four categories now?</vt:lpstr>
      <vt:lpstr>What is the web address and email for the MOC/DOC submission page for RID/OOP?</vt:lpstr>
      <vt:lpstr>Where should a member of the public go to verify a pilot certificate?</vt:lpstr>
      <vt:lpstr>What is considered VLOS under Part 107.31?</vt:lpstr>
      <vt:lpstr>Here’s a great article on VLOS in day/night conditions</vt:lpstr>
      <vt:lpstr>Who is responsible for registering and marking the drone, the owner or the operator?</vt:lpstr>
      <vt:lpstr>Who should an operator contact if they find a discrepancy with a restricted area in their LAANC USS app?</vt:lpstr>
      <vt:lpstr>If a LAANC grid altitude says 100’, does this mean I can go 100’ above a structure, or max 100’ AGL?</vt:lpstr>
      <vt:lpstr>Can the FAA provide a W9 to persons that need one for payment of the drone registration fee?</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Arendt, Karen (FAA)</cp:lastModifiedBy>
  <cp:revision>255</cp:revision>
  <dcterms:created xsi:type="dcterms:W3CDTF">2005-01-28T20:32:53Z</dcterms:created>
  <dcterms:modified xsi:type="dcterms:W3CDTF">2021-06-10T15:46:53Z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0x010100FCC3FFBB2D66ED4EB6949DF71F814434</vt:lpwstr>
  </property>
  <property fmtid="{D5CDD505-2E9C-101B-9397-08002B2CF9AE}" pid="3" name="_dlc_DocIdItemGuid">
    <vt:lpwstr>8b3dfcba-cca9-426a-8839-f469dc3d475f</vt:lpwstr>
  </property>
</Properties>
</file>