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19"/>
  </p:notesMasterIdLst>
  <p:handoutMasterIdLst>
    <p:handoutMasterId r:id="rId20"/>
  </p:handoutMasterIdLst>
  <p:sldIdLst>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94"/>
            <p14:sldId id="295"/>
            <p14:sldId id="296"/>
            <p14:sldId id="297"/>
            <p14:sldId id="298"/>
            <p14:sldId id="299"/>
            <p14:sldId id="300"/>
            <p14:sldId id="301"/>
            <p14:sldId id="302"/>
            <p14:sldId id="303"/>
            <p14:sldId id="304"/>
            <p14:sldId id="305"/>
            <p14:sldId id="306"/>
            <p14:sldId id="307"/>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6248" autoAdjust="0"/>
    <p:restoredTop sz="82577" autoAdjust="0"/>
  </p:normalViewPr>
  <p:slideViewPr>
    <p:cSldViewPr snapToGrid="0">
      <p:cViewPr varScale="1">
        <p:scale>
          <a:sx n="84" d="100"/>
          <a:sy n="84" d="100"/>
        </p:scale>
        <p:origin x="638" y="67"/>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637"/>
    </p:cViewPr>
  </p:sorterViewPr>
  <p:notesViewPr>
    <p:cSldViewPr snapToGrid="0">
      <p:cViewPr varScale="1">
        <p:scale>
          <a:sx n="61" d="100"/>
          <a:sy n="61" d="100"/>
        </p:scale>
        <p:origin x="1680"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720" y="441642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a:t>
            </a:fld>
            <a:endParaRPr lang="en-US" dirty="0"/>
          </a:p>
        </p:txBody>
      </p:sp>
    </p:spTree>
    <p:extLst>
      <p:ext uri="{BB962C8B-B14F-4D97-AF65-F5344CB8AC3E}">
        <p14:creationId xmlns:p14="http://schemas.microsoft.com/office/powerpoint/2010/main" val="327595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FAA does not regulate indoor</a:t>
            </a:r>
            <a:r>
              <a:rPr lang="en-US" baseline="0" dirty="0" smtClean="0"/>
              <a:t> flights since indoors is not considered part of the National Airspace System</a:t>
            </a:r>
          </a:p>
          <a:p>
            <a:endParaRPr lang="en-US" baseline="0" dirty="0" smtClean="0"/>
          </a:p>
          <a:p>
            <a:r>
              <a:rPr lang="en-US" baseline="0" dirty="0" smtClean="0"/>
              <a:t>Students can always fly with a part 107 certificated instructor (one student flying paired with one part 107 certificated RPIC). This flight would be governed by part 107, however.</a:t>
            </a:r>
          </a:p>
          <a:p>
            <a:endParaRPr lang="en-US" baseline="0" dirty="0" smtClean="0"/>
          </a:p>
          <a:p>
            <a:r>
              <a:rPr lang="en-US" baseline="0" dirty="0" smtClean="0"/>
              <a:t>Anyone wishing to fly under the limited exception for recreational fliers must complete TRUST.</a:t>
            </a:r>
          </a:p>
          <a:p>
            <a:endParaRPr lang="en-US" baseline="0" dirty="0" smtClean="0"/>
          </a:p>
          <a:p>
            <a:r>
              <a:rPr lang="en-US" baseline="0" dirty="0" smtClean="0"/>
              <a:t>If anyone wishes to fly in controlled airspace, they must have an airspace authorization, irrespective of whether or not the flight is flown under Part 107 or Section 44809.</a:t>
            </a:r>
            <a:endParaRPr lang="en-US" dirty="0"/>
          </a:p>
        </p:txBody>
      </p:sp>
    </p:spTree>
    <p:extLst>
      <p:ext uri="{BB962C8B-B14F-4D97-AF65-F5344CB8AC3E}">
        <p14:creationId xmlns:p14="http://schemas.microsoft.com/office/powerpoint/2010/main" val="169559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Some</a:t>
            </a:r>
            <a:r>
              <a:rPr lang="en-US" baseline="0" dirty="0" smtClean="0"/>
              <a:t> airports revert to class G airspace when the tower closes for the evening, for example. When the airspace is Class G, no LAANC approval is needed since the approval to fly in Class G is written into part 107 and section 44809.</a:t>
            </a:r>
          </a:p>
          <a:p>
            <a:endParaRPr lang="en-US" baseline="0" dirty="0" smtClean="0"/>
          </a:p>
          <a:p>
            <a:r>
              <a:rPr lang="en-US" baseline="0" dirty="0" smtClean="0"/>
              <a:t>The airport facility grid map altitudes are not applicable when the airspace is Class G</a:t>
            </a:r>
            <a:endParaRPr lang="en-US" dirty="0"/>
          </a:p>
        </p:txBody>
      </p:sp>
    </p:spTree>
    <p:extLst>
      <p:ext uri="{BB962C8B-B14F-4D97-AF65-F5344CB8AC3E}">
        <p14:creationId xmlns:p14="http://schemas.microsoft.com/office/powerpoint/2010/main" val="2569302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fee for the initial test has gone up</a:t>
            </a:r>
            <a:r>
              <a:rPr lang="en-US" baseline="0" dirty="0" smtClean="0"/>
              <a:t> and is now $175. Part 61 certificate holders with a current flight review do NOT have to take the initial test. However, if they do not have a current flight review, then they must take the initial test. There is no cost now for the 24 month recency of knowledge course, found on the FAASafety.gov website. </a:t>
            </a:r>
            <a:endParaRPr lang="en-US" dirty="0"/>
          </a:p>
        </p:txBody>
      </p:sp>
    </p:spTree>
    <p:extLst>
      <p:ext uri="{BB962C8B-B14F-4D97-AF65-F5344CB8AC3E}">
        <p14:creationId xmlns:p14="http://schemas.microsoft.com/office/powerpoint/2010/main" val="265998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comment period for the</a:t>
            </a:r>
            <a:r>
              <a:rPr lang="en-US" baseline="0" dirty="0" smtClean="0"/>
              <a:t> draft advisory circular 91-57C has closed and the FAA is adjudicating them. When that process is complete, the FAA intends to publish the newest version of the Advisory Circular 91-57.  The current version is 91-57B, and that is still active.</a:t>
            </a:r>
            <a:endParaRPr lang="en-US" dirty="0"/>
          </a:p>
        </p:txBody>
      </p:sp>
    </p:spTree>
    <p:extLst>
      <p:ext uri="{BB962C8B-B14F-4D97-AF65-F5344CB8AC3E}">
        <p14:creationId xmlns:p14="http://schemas.microsoft.com/office/powerpoint/2010/main" val="132814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limited exception for recreational fliers has a number of criteria</a:t>
            </a:r>
            <a:r>
              <a:rPr lang="en-US" baseline="0" dirty="0" smtClean="0"/>
              <a:t> that must be met for the person to be able to fly under 49 USC 44809.  If the person fails to meet any one or more of those criteria, the operation is governed by part 107, because they are no longer complying with the limited exception (from having to follow part 107).  One of the criteria of 49 USC 44809 is to take The Recreational UAS Safety Test (TRUST). That is now available, and anyone who wishes to fly under 44809, must take TRUST.  Since TRUST has only recently become available, the FAA does not expect 100% compliance immediately, and relies on DronePros and others to get the word out to educate the stakeholder community that they must take TRUST or may be considered as that flight being governed by part 107.  The FAA compliance policy is to get 100% compliance with the appropriate flight rules, since the rules are there for everyone’s safety, and compliance requires some basic level of knowledge. TRUST is a great first step toward creating awareness of the National Airspace System and the flight rules with a community that generally has little knowledge of the NAS and the flight rules.</a:t>
            </a:r>
          </a:p>
          <a:p>
            <a:endParaRPr lang="en-US" baseline="0" dirty="0" smtClean="0"/>
          </a:p>
          <a:p>
            <a:r>
              <a:rPr lang="en-US" dirty="0" smtClean="0"/>
              <a:t>Part 107 operators are allowed to fly for any lawful purpose under part 107, including</a:t>
            </a:r>
            <a:r>
              <a:rPr lang="en-US" baseline="0" dirty="0" smtClean="0"/>
              <a:t> for recreational purposes</a:t>
            </a:r>
            <a:r>
              <a:rPr lang="en-US" dirty="0" smtClean="0"/>
              <a:t>.  A part 107 RPIC can fly for recreational purposes under part 107, and must comply with all of part 107 just as with any other flight.  If a part 107 certificated operator wished to fly under the limited exception for recreational fliers 49 USC 44809, they must comply with all of the criteria of 44809 just like any other rec flier, which means the part 107 certificate holder must complete TRUST.</a:t>
            </a:r>
          </a:p>
          <a:p>
            <a:endParaRPr lang="en-US" dirty="0" smtClean="0"/>
          </a:p>
          <a:p>
            <a:r>
              <a:rPr lang="en-US" dirty="0" smtClean="0"/>
              <a:t>There is no upper or lower age limit for</a:t>
            </a:r>
            <a:r>
              <a:rPr lang="en-US" baseline="0" dirty="0" smtClean="0"/>
              <a:t> TRUST takers.  TRUST is free and available online via TRUST Administrators. Once a person completes TRUST, they will receive a digital “token” (an alphanumeric) and must have that available for Law Enforcement, TSA, the NTSB, and the FAA when requested. If a person loses or misplaces their token, they must go back to a TRUST Administrator and retake TRUST and be reissued a “token.”  TRUST tokens do not expire.  The TRUST is only required once. It’s a “one and done” unless the person loses their token.</a:t>
            </a:r>
            <a:endParaRPr lang="en-US" dirty="0"/>
          </a:p>
        </p:txBody>
      </p:sp>
    </p:spTree>
    <p:extLst>
      <p:ext uri="{BB962C8B-B14F-4D97-AF65-F5344CB8AC3E}">
        <p14:creationId xmlns:p14="http://schemas.microsoft.com/office/powerpoint/2010/main" val="136449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Many are confused by 107.29’s reference to anti-collision lights being visible</a:t>
            </a:r>
            <a:r>
              <a:rPr lang="en-US" baseline="0" dirty="0" smtClean="0"/>
              <a:t> for 3 Statute Miles (SM), erroneously thinking that they can fly their drone out 3SM and still be in compliance with 107.31 Visual Line of Sight.  This is incorrect. The 3SM requirement in 107.29 is for other (manned) traffic to see and avoid the drone, not for the drone pilot’s convenience.  While anti-collision lights may aid in meeting the VLOS requirements, they cannot be the sole means of complying.  Furthermore, the operator may NOT rely solely on the ground control station telemetry data as the means of compliance. Telemetry data can be a good source of confirmation, the requirement is for unaided vision (other than corrective lenses) to look at the drone and see it well enough to determine it’s location, altitude, attitude, direction of flight, obstacle clearance, and not pose a hazard to persons or property in the air or on the ground.  The RPIC must be able at all times to put eyeballs on the drone and see it well enough to know this criteria.</a:t>
            </a:r>
          </a:p>
          <a:p>
            <a:endParaRPr lang="en-US" baseline="0" dirty="0" smtClean="0"/>
          </a:p>
          <a:p>
            <a:r>
              <a:rPr lang="en-US" baseline="0" dirty="0" smtClean="0"/>
              <a:t>The VLOS requirements of 107.31 are criteria that apply in day or night, in any conditions. It is a “performance based” regulation, which essentially means that the distance a person might see the drone well enough is expected to vary depending on the conditions at the time of the flight. Consider an analogy when explaining the concept:</a:t>
            </a:r>
          </a:p>
          <a:p>
            <a:endParaRPr lang="en-US" baseline="0" dirty="0" smtClean="0"/>
          </a:p>
          <a:p>
            <a:pPr marL="171450" indent="-171450">
              <a:buFont typeface="Arial" panose="020B0604020202020204" pitchFamily="34" charset="0"/>
              <a:buChar char="•"/>
            </a:pPr>
            <a:r>
              <a:rPr lang="en-US" baseline="0" dirty="0" smtClean="0"/>
              <a:t>Driving a car in reduced visual acuity in fog, haze, glare from the sun, moisture, humidity, air pollution, smoke. Do any of these conditions merit changing one’s speed vs perfect conditions?  Why? Don’t the same concepts apply to flying an aircraft? Sure it does.  Seeing and avoiding other objects is a key foundation of the safety of the National Airspace System</a:t>
            </a:r>
          </a:p>
          <a:p>
            <a:pPr marL="171450" indent="-171450">
              <a:buFont typeface="Arial" panose="020B0604020202020204" pitchFamily="34" charset="0"/>
              <a:buChar char="•"/>
            </a:pPr>
            <a:r>
              <a:rPr lang="en-US" baseline="0" dirty="0" smtClean="0"/>
              <a:t>When driving a car at night, are hazards more difficult to perceive and react to? Why? This applies to flying aircraft. Drones are aircraft also.</a:t>
            </a:r>
          </a:p>
          <a:p>
            <a:pPr marL="171450" indent="-171450">
              <a:buFont typeface="Arial" panose="020B0604020202020204" pitchFamily="34" charset="0"/>
              <a:buChar char="•"/>
            </a:pPr>
            <a:r>
              <a:rPr lang="en-US" baseline="0" dirty="0" smtClean="0"/>
              <a:t>What are the visual illusions in both day and night conditions, that might affect the distance one can determine the VLOS criteria?</a:t>
            </a:r>
          </a:p>
          <a:p>
            <a:pPr marL="171450" indent="-171450">
              <a:buFont typeface="Arial" panose="020B0604020202020204" pitchFamily="34" charset="0"/>
              <a:buChar char="•"/>
            </a:pPr>
            <a:r>
              <a:rPr lang="en-US" baseline="0" dirty="0" smtClean="0"/>
              <a:t>How would operating at high elevations effect visual acuity?  </a:t>
            </a:r>
          </a:p>
          <a:p>
            <a:pPr marL="171450" indent="-171450">
              <a:buFont typeface="Arial" panose="020B0604020202020204" pitchFamily="34" charset="0"/>
              <a:buChar char="•"/>
            </a:pPr>
            <a:r>
              <a:rPr lang="en-US" baseline="0" dirty="0" smtClean="0"/>
              <a:t>How might a person with an astigmatism have to adjust the distance the drone is flown away from them vs someone who doesn’t’ have an astigmatism?  Why? How does an astigmatism effect night visual acuity in particular?</a:t>
            </a:r>
          </a:p>
          <a:p>
            <a:pPr marL="171450" indent="-171450">
              <a:buFont typeface="Arial" panose="020B0604020202020204" pitchFamily="34" charset="0"/>
              <a:buChar char="•"/>
            </a:pPr>
            <a:r>
              <a:rPr lang="en-US" baseline="0" dirty="0" smtClean="0"/>
              <a:t>VLOS is also a good subject to segue the conversation into aeromedical factors</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366869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Visual illusions significantly</a:t>
            </a:r>
            <a:r>
              <a:rPr lang="en-US" baseline="0" dirty="0" smtClean="0"/>
              <a:t> affect one’s ability to determine location, altitude, attitude, direction of flight, obstacle clearance, and the ability to discern if the drone is a hazard to persons or property in the air or on the ground. </a:t>
            </a:r>
          </a:p>
          <a:p>
            <a:endParaRPr lang="en-US" baseline="0" dirty="0" smtClean="0"/>
          </a:p>
          <a:p>
            <a:r>
              <a:rPr lang="en-US" baseline="0" dirty="0" smtClean="0"/>
              <a:t>Using this example, try suggesting to the audience to make a judgement of how big and how far away that image is if it’s directly over the buildings and street light in the bottom of the picture.  How big would that image be if the image were only 50 feet away from you and those buildings and street lights were 3/4ths of a mile away?  How would you know definitively with vision unaided?  If that image is far away, how high is the highest light? How low is the lowest light?  Are there any people underneath those drones?  How would you know if you can’t see the area below those drones well enough.  </a:t>
            </a:r>
          </a:p>
          <a:p>
            <a:endParaRPr lang="en-US" baseline="0" dirty="0" smtClean="0"/>
          </a:p>
          <a:p>
            <a:r>
              <a:rPr lang="en-US" baseline="0" dirty="0" smtClean="0"/>
              <a:t>Also discuss the night blind spot, the fovea </a:t>
            </a:r>
            <a:r>
              <a:rPr lang="en-US" baseline="0" dirty="0" err="1" smtClean="0"/>
              <a:t>centralis</a:t>
            </a:r>
            <a:r>
              <a:rPr lang="en-US" baseline="0" dirty="0" smtClean="0"/>
              <a:t>, and how difficult it is to see an object at night when looking directly at it, vs daylight conditions. This exercise should help demonstrate why distances that an object’s characteristics can be determined at night are usually far less than distances during daylight or clear conditions, and why these criteria are “performance” based (dependent on many factors) and not “prescriptive” (a fixed distance).</a:t>
            </a:r>
            <a:endParaRPr lang="en-US" dirty="0"/>
          </a:p>
        </p:txBody>
      </p:sp>
    </p:spTree>
    <p:extLst>
      <p:ext uri="{BB962C8B-B14F-4D97-AF65-F5344CB8AC3E}">
        <p14:creationId xmlns:p14="http://schemas.microsoft.com/office/powerpoint/2010/main" val="158268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concept is often</a:t>
            </a:r>
            <a:r>
              <a:rPr lang="en-US" baseline="0" dirty="0" smtClean="0"/>
              <a:t> misunderstood. Many people think “the operation” pertains to the bigger operation that the flight is supporting. When the FAA talks about “the operation”, the FAA means, the flight operation.  The persons involved with the flight operation are the flight crew, the RPIC, the VO, are typically the only persons involved in the safe operation of the drone.  This has significant implications for operations over people, which are not permitted over anyone except the flight crew without a category approved drone or a waiver.  </a:t>
            </a:r>
            <a:endParaRPr lang="en-US" dirty="0"/>
          </a:p>
        </p:txBody>
      </p:sp>
    </p:spTree>
    <p:extLst>
      <p:ext uri="{BB962C8B-B14F-4D97-AF65-F5344CB8AC3E}">
        <p14:creationId xmlns:p14="http://schemas.microsoft.com/office/powerpoint/2010/main" val="2326686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 addition to having a waiver to 107.39, part 89 requires RID if conducting sustained operations over open air assemblies of people. That part 89 requirement became effective in April of 2021, and is in effect today for those who wish to conduct sustained operations over open air assemblies of people.</a:t>
            </a:r>
          </a:p>
          <a:p>
            <a:endParaRPr lang="en-US" dirty="0" smtClean="0"/>
          </a:p>
          <a:p>
            <a:r>
              <a:rPr lang="en-US" dirty="0" smtClean="0"/>
              <a:t>See 107</a:t>
            </a:r>
            <a:r>
              <a:rPr lang="en-US" baseline="0" dirty="0" smtClean="0"/>
              <a:t> subchapter D for the regulations that pertain to operating over people.  See part 89 for the regulations that pertain to remote ID of UAS.</a:t>
            </a:r>
          </a:p>
          <a:p>
            <a:endParaRPr lang="en-US" baseline="0" dirty="0" smtClean="0"/>
          </a:p>
          <a:p>
            <a:r>
              <a:rPr lang="en-US" baseline="0" dirty="0" smtClean="0"/>
              <a:t>In most cases, applying for a declaration of compliance will be done by a drone manufacturer, and they would use either the FAA means of compliance listed in Part 107, or submit a proposed means of compliance for the FAA to review and approve. This is not something an operator self certifies.  If the drone’s MOC and DOC is approved by the FAA, it will be listed on this web page. If it’s not listed on this web page, it does NOT have an FAA approved MOC/DOC.  Category 4 drones will have a separate process leading to the issuance of a Type Certificate. Again, this is something a company or organization would likely do, and not likely be something done by an individual.  However, it is possible for an individual to apply for a MOC/DOC to be approved. There is nothing preventing an individual from applying, however.</a:t>
            </a:r>
            <a:endParaRPr lang="en-US" dirty="0"/>
          </a:p>
        </p:txBody>
      </p:sp>
    </p:spTree>
    <p:extLst>
      <p:ext uri="{BB962C8B-B14F-4D97-AF65-F5344CB8AC3E}">
        <p14:creationId xmlns:p14="http://schemas.microsoft.com/office/powerpoint/2010/main" val="175685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3618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There has been a lot of interest recently in Section 350 of Public Law 115-254 (the FAA Reauthorization Act of 2018).  Section 350 allows some operators to fly as a limited recreational flyer under certain limited conditions</a:t>
            </a:r>
            <a:r>
              <a:rPr lang="en-US" baseline="0" dirty="0" smtClean="0"/>
              <a:t>.  </a:t>
            </a:r>
          </a:p>
          <a:p>
            <a:endParaRPr lang="en-US" baseline="0" dirty="0" smtClean="0"/>
          </a:p>
          <a:p>
            <a:r>
              <a:rPr lang="en-US" baseline="0" dirty="0" smtClean="0"/>
              <a:t>The law allows for certain “persons” (a person can be an entity or a single person) to follow the criteria of Section 44809 (the limited exception for recreational fliers) instead of part 107 or part 91.</a:t>
            </a:r>
          </a:p>
          <a:p>
            <a:endParaRPr lang="en-US" baseline="0" dirty="0" smtClean="0"/>
          </a:p>
          <a:p>
            <a:r>
              <a:rPr lang="en-US" baseline="0" dirty="0" smtClean="0"/>
              <a:t>Section 350 is not mandatory.  There is no requirement that schools ONLY fly this way. Schools can always operate under 14 CFR part 107 for flights with a sUAS.</a:t>
            </a:r>
          </a:p>
          <a:p>
            <a:endParaRPr lang="en-US" baseline="0" dirty="0" smtClean="0"/>
          </a:p>
          <a:p>
            <a:r>
              <a:rPr lang="en-US" baseline="0" dirty="0" smtClean="0"/>
              <a:t>Institutions of higher learning are generally post secondary schools such as junior colleges, universities, technical schools. They must meet the criteria listed in the Higher Education Act. There is a list of the types of schools that fall into that category in the regulation.</a:t>
            </a:r>
          </a:p>
          <a:p>
            <a:endParaRPr lang="en-US" baseline="0" dirty="0" smtClean="0"/>
          </a:p>
          <a:p>
            <a:r>
              <a:rPr lang="en-US" baseline="0" dirty="0" smtClean="0"/>
              <a:t>The FAA will start the process of recognizing Community Based Organizations (CBOs) after the publication of Advisory Circular 91-57C. This process won’t be in place before the 2021 school year is underway, unfortunately.</a:t>
            </a:r>
            <a:endParaRPr lang="en-US" dirty="0"/>
          </a:p>
        </p:txBody>
      </p:sp>
    </p:spTree>
    <p:extLst>
      <p:ext uri="{BB962C8B-B14F-4D97-AF65-F5344CB8AC3E}">
        <p14:creationId xmlns:p14="http://schemas.microsoft.com/office/powerpoint/2010/main" val="3801851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If an</a:t>
            </a:r>
            <a:r>
              <a:rPr lang="en-US" baseline="0" dirty="0" smtClean="0"/>
              <a:t> primary or secondary school wishes to fly today, we suggest they consider limiting the flying to indoors, such as a school gymnasium, since the flight rules do not apply to indoor operations. Those are not considered to be part of the National Airspace System, and the FAA doesn’t regulate indoor flights.</a:t>
            </a:r>
          </a:p>
          <a:p>
            <a:endParaRPr lang="en-US" baseline="0" dirty="0" smtClean="0"/>
          </a:p>
          <a:p>
            <a:r>
              <a:rPr lang="en-US" baseline="0" dirty="0" smtClean="0"/>
              <a:t>Alternatively, the teacher or instructor should get their part 107 certificate and the student may fly under the close supervision of the teacher, and the teacher must be in a position to take control at all times. See 107.12(a)(2) for the regulation that covers that type of flight.  In this case, the flight is governed by part 107, and Section 350 is not a consideration.</a:t>
            </a:r>
          </a:p>
          <a:p>
            <a:endParaRPr lang="en-US" baseline="0" dirty="0" smtClean="0"/>
          </a:p>
          <a:p>
            <a:r>
              <a:rPr lang="en-US" baseline="0" dirty="0" smtClean="0"/>
              <a:t>If the students are gong to fly under 49 USC 44809, they must complete The Recreational UAS Safety Test (TRUST).  </a:t>
            </a:r>
          </a:p>
          <a:p>
            <a:endParaRPr lang="en-US" baseline="0" dirty="0" smtClean="0"/>
          </a:p>
          <a:p>
            <a:endParaRPr lang="en-US" dirty="0"/>
          </a:p>
        </p:txBody>
      </p:sp>
    </p:spTree>
    <p:extLst>
      <p:ext uri="{BB962C8B-B14F-4D97-AF65-F5344CB8AC3E}">
        <p14:creationId xmlns:p14="http://schemas.microsoft.com/office/powerpoint/2010/main" val="1829917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3" r:id="rId1"/>
    <p:sldLayoutId id="2147483655" r:id="rId2"/>
    <p:sldLayoutId id="2147483657" r:id="rId3"/>
    <p:sldLayoutId id="2147483658" r:id="rId4"/>
    <p:sldLayoutId id="2147483660" r:id="rId5"/>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a.gov/uas/resources/events_calendar/drone_safety_awareness/" TargetMode="External"/><Relationship Id="rId2" Type="http://schemas.openxmlformats.org/officeDocument/2006/relationships/hyperlink" Target="https://dronesafetyawarenessweek.com/" TargetMode="Externa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uasdoc.faa.gov/login"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F6FF14-FC6A-41B6-B2DC-884C6B7C3F2E}" type="slidenum">
              <a:rPr lang="en-US" smtClean="0"/>
              <a:pPr/>
              <a:t>1</a:t>
            </a:fld>
            <a:endParaRPr lang="en-US" dirty="0"/>
          </a:p>
        </p:txBody>
      </p:sp>
      <p:pic>
        <p:nvPicPr>
          <p:cNvPr id="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2562" y="154941"/>
            <a:ext cx="3801438"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2562" y="3106122"/>
            <a:ext cx="1180476"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6996" y="2240280"/>
            <a:ext cx="1600088" cy="112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068330"/>
            <a:ext cx="2315497"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2562" y="3068330"/>
            <a:ext cx="1892628" cy="150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5582" y="4536461"/>
            <a:ext cx="2153307" cy="149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78889" y="4570412"/>
            <a:ext cx="1694608" cy="14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List of unmanned aerial vehicles - Wikipedi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2562" y="0"/>
            <a:ext cx="1515438" cy="1086685"/>
          </a:xfrm>
          <a:prstGeom prst="rect">
            <a:avLst/>
          </a:prstGeom>
        </p:spPr>
      </p:pic>
      <p:sp>
        <p:nvSpPr>
          <p:cNvPr id="16" name="Title 1"/>
          <p:cNvSpPr>
            <a:spLocks noGrp="1"/>
          </p:cNvSpPr>
          <p:nvPr>
            <p:ph type="title"/>
          </p:nvPr>
        </p:nvSpPr>
        <p:spPr>
          <a:xfrm>
            <a:off x="428105" y="85111"/>
            <a:ext cx="3992563" cy="3835380"/>
          </a:xfrm>
        </p:spPr>
        <p:txBody>
          <a:bodyPr/>
          <a:lstStyle/>
          <a:p>
            <a:r>
              <a:rPr lang="en-US" dirty="0"/>
              <a:t>National </a:t>
            </a:r>
            <a:r>
              <a:rPr lang="en-US" dirty="0" smtClean="0"/>
              <a:t>FAASTeam</a:t>
            </a:r>
            <a:endParaRPr lang="en-US" dirty="0"/>
          </a:p>
        </p:txBody>
      </p:sp>
      <p:sp>
        <p:nvSpPr>
          <p:cNvPr id="17" name="Text Box 1051"/>
          <p:cNvSpPr txBox="1">
            <a:spLocks noChangeArrowheads="1"/>
          </p:cNvSpPr>
          <p:nvPr/>
        </p:nvSpPr>
        <p:spPr bwMode="auto">
          <a:xfrm>
            <a:off x="154019" y="4523523"/>
            <a:ext cx="518854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None/>
            </a:pPr>
            <a:r>
              <a:rPr lang="en-US" sz="1600" dirty="0" smtClean="0">
                <a:solidFill>
                  <a:srgbClr val="1D2F68"/>
                </a:solidFill>
              </a:rPr>
              <a:t>Presented to: By:</a:t>
            </a:r>
            <a:endParaRPr lang="en-US" sz="1600" b="1" dirty="0"/>
          </a:p>
          <a:p>
            <a:pPr>
              <a:buNone/>
            </a:pPr>
            <a:r>
              <a:rPr lang="en-US" sz="1600" dirty="0" smtClean="0">
                <a:solidFill>
                  <a:srgbClr val="1D2F68"/>
                </a:solidFill>
              </a:rPr>
              <a:t>Date: </a:t>
            </a:r>
            <a:r>
              <a:rPr lang="en-US" sz="1600" b="1" dirty="0" smtClean="0"/>
              <a:t>August 2021</a:t>
            </a:r>
            <a:endParaRPr lang="en-US" sz="1600" b="1" dirty="0"/>
          </a:p>
          <a:p>
            <a:pPr>
              <a:buFontTx/>
              <a:buNone/>
            </a:pPr>
            <a:endParaRPr lang="en-US" sz="1600" dirty="0">
              <a:solidFill>
                <a:srgbClr val="1D2F68"/>
              </a:solidFill>
            </a:endParaRPr>
          </a:p>
        </p:txBody>
      </p:sp>
      <p:pic>
        <p:nvPicPr>
          <p:cNvPr id="19" name="Picture 18" descr="Cessna T-41 Mescalero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8001" y="-26101"/>
            <a:ext cx="2286000" cy="1409131"/>
          </a:xfrm>
          <a:prstGeom prst="rect">
            <a:avLst/>
          </a:prstGeom>
        </p:spPr>
      </p:pic>
    </p:spTree>
    <p:extLst>
      <p:ext uri="{BB962C8B-B14F-4D97-AF65-F5344CB8AC3E}">
        <p14:creationId xmlns:p14="http://schemas.microsoft.com/office/powerpoint/2010/main" val="513627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658" y="449657"/>
            <a:ext cx="8727839" cy="775647"/>
          </a:xfrm>
        </p:spPr>
        <p:txBody>
          <a:bodyPr>
            <a:normAutofit fontScale="90000"/>
          </a:bodyPr>
          <a:lstStyle/>
          <a:p>
            <a:r>
              <a:rPr lang="en-US" dirty="0" smtClean="0"/>
              <a:t>UAS in primary and secondary schools</a:t>
            </a:r>
            <a:endParaRPr lang="en-US" dirty="0"/>
          </a:p>
        </p:txBody>
      </p:sp>
      <p:sp>
        <p:nvSpPr>
          <p:cNvPr id="3" name="Text Placeholder 2"/>
          <p:cNvSpPr>
            <a:spLocks noGrp="1"/>
          </p:cNvSpPr>
          <p:nvPr>
            <p:ph type="body" idx="1"/>
          </p:nvPr>
        </p:nvSpPr>
        <p:spPr>
          <a:xfrm>
            <a:off x="300658" y="1225304"/>
            <a:ext cx="5099115" cy="5820389"/>
          </a:xfrm>
        </p:spPr>
        <p:txBody>
          <a:bodyPr>
            <a:noAutofit/>
          </a:bodyPr>
          <a:lstStyle/>
          <a:p>
            <a:r>
              <a:rPr lang="en-US" sz="2400" dirty="0" smtClean="0"/>
              <a:t>Flying indoors = no FAA rules apply</a:t>
            </a:r>
          </a:p>
          <a:p>
            <a:r>
              <a:rPr lang="en-US" sz="2400" dirty="0" smtClean="0"/>
              <a:t>Nothing prevents students </a:t>
            </a:r>
            <a:r>
              <a:rPr lang="en-US" sz="2400" dirty="0"/>
              <a:t>from flying under the direct supervision of a part 107 certificated </a:t>
            </a:r>
            <a:r>
              <a:rPr lang="en-US" sz="2400" dirty="0" smtClean="0"/>
              <a:t>RPIC (teacher), See 107.12(a</a:t>
            </a:r>
            <a:r>
              <a:rPr lang="en-US" sz="2400" dirty="0"/>
              <a:t>)(2)</a:t>
            </a:r>
          </a:p>
          <a:p>
            <a:r>
              <a:rPr lang="en-US" sz="2400" b="1" i="1" dirty="0" smtClean="0"/>
              <a:t>Section 350 is an option, not a mandate</a:t>
            </a:r>
          </a:p>
          <a:p>
            <a:r>
              <a:rPr lang="en-US" sz="2400" dirty="0" smtClean="0">
                <a:solidFill>
                  <a:srgbClr val="FF0000"/>
                </a:solidFill>
              </a:rPr>
              <a:t>Remember that to fly under 44809, that person must take TRUST (students included)</a:t>
            </a:r>
            <a:endParaRPr lang="en-US" sz="2400" dirty="0"/>
          </a:p>
        </p:txBody>
      </p:sp>
      <p:sp>
        <p:nvSpPr>
          <p:cNvPr id="4" name="Slide Number Placeholder 3"/>
          <p:cNvSpPr>
            <a:spLocks noGrp="1"/>
          </p:cNvSpPr>
          <p:nvPr>
            <p:ph type="sldNum" sz="quarter" idx="2"/>
          </p:nvPr>
        </p:nvSpPr>
        <p:spPr/>
        <p:txBody>
          <a:bodyPr/>
          <a:lstStyle/>
          <a:p>
            <a:pPr algn="r" defTabSz="685800" fontAlgn="auto" hangingPunct="0">
              <a:spcBef>
                <a:spcPts val="0"/>
              </a:spcBef>
              <a:spcAft>
                <a:spcPts val="0"/>
              </a:spcAft>
              <a:defRPr/>
            </a:pPr>
            <a:fld id="{86CB4B4D-7CA3-9044-876B-883B54F8677D}" type="slidenum">
              <a:rPr lang="en-US" sz="900" kern="0">
                <a:solidFill>
                  <a:srgbClr val="888888"/>
                </a:solidFill>
                <a:latin typeface="Calibri"/>
                <a:cs typeface="Calibri"/>
                <a:sym typeface="Calibri"/>
              </a:rPr>
              <a:pPr algn="r" defTabSz="685800" fontAlgn="auto" hangingPunct="0">
                <a:spcBef>
                  <a:spcPts val="0"/>
                </a:spcBef>
                <a:spcAft>
                  <a:spcPts val="0"/>
                </a:spcAft>
                <a:defRPr/>
              </a:pPr>
              <a:t>10</a:t>
            </a:fld>
            <a:endParaRPr lang="en-US" sz="900" kern="0" dirty="0">
              <a:solidFill>
                <a:srgbClr val="888888"/>
              </a:solidFill>
              <a:latin typeface="Calibri"/>
              <a:cs typeface="Calibri"/>
              <a:sym typeface="Calibri"/>
            </a:endParaRPr>
          </a:p>
        </p:txBody>
      </p:sp>
      <p:pic>
        <p:nvPicPr>
          <p:cNvPr id="6" name="Picture 5" descr="What is STEM education and why it matters? — Observator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479" y="2329915"/>
            <a:ext cx="3169118" cy="2112746"/>
          </a:xfrm>
          <a:prstGeom prst="rect">
            <a:avLst/>
          </a:prstGeom>
        </p:spPr>
      </p:pic>
      <p:sp>
        <p:nvSpPr>
          <p:cNvPr id="5" name="TextBox 4"/>
          <p:cNvSpPr txBox="1"/>
          <p:nvPr/>
        </p:nvSpPr>
        <p:spPr>
          <a:xfrm>
            <a:off x="5630478" y="4538914"/>
            <a:ext cx="2779295" cy="9002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hangingPunct="0">
              <a:spcBef>
                <a:spcPts val="0"/>
              </a:spcBef>
              <a:spcAft>
                <a:spcPts val="0"/>
              </a:spcAft>
              <a:buNone/>
              <a:defRPr/>
            </a:pPr>
            <a:r>
              <a:rPr lang="en-US" sz="1350" kern="0" dirty="0">
                <a:solidFill>
                  <a:srgbClr val="000000"/>
                </a:solidFill>
                <a:latin typeface="Calibri"/>
                <a:cs typeface="Calibri"/>
                <a:sym typeface="Calibri"/>
              </a:rPr>
              <a:t>Best practice: anyone teaching part 107 knowledge should have a part 107 certificate</a:t>
            </a:r>
          </a:p>
          <a:p>
            <a:pPr defTabSz="685800" fontAlgn="auto" hangingPunct="0">
              <a:spcBef>
                <a:spcPts val="0"/>
              </a:spcBef>
              <a:spcAft>
                <a:spcPts val="0"/>
              </a:spcAft>
              <a:buNone/>
              <a:defRPr/>
            </a:pPr>
            <a:endParaRPr lang="en-US" sz="1350" kern="0" dirty="0">
              <a:solidFill>
                <a:srgbClr val="000000"/>
              </a:solidFill>
              <a:latin typeface="Calibri"/>
              <a:ea typeface="+mj-ea"/>
              <a:cs typeface="Calibri"/>
              <a:sym typeface="Calibri"/>
            </a:endParaRPr>
          </a:p>
        </p:txBody>
      </p:sp>
    </p:spTree>
    <p:extLst>
      <p:ext uri="{BB962C8B-B14F-4D97-AF65-F5344CB8AC3E}">
        <p14:creationId xmlns:p14="http://schemas.microsoft.com/office/powerpoint/2010/main" val="85642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67" y="458396"/>
            <a:ext cx="8284345" cy="775647"/>
          </a:xfrm>
        </p:spPr>
        <p:txBody>
          <a:bodyPr>
            <a:normAutofit fontScale="90000"/>
          </a:bodyPr>
          <a:lstStyle/>
          <a:p>
            <a:r>
              <a:rPr lang="en-US" dirty="0" smtClean="0"/>
              <a:t>Does LAANC Work for night </a:t>
            </a:r>
            <a:r>
              <a:rPr lang="en-US" dirty="0"/>
              <a:t>a</a:t>
            </a:r>
            <a:r>
              <a:rPr lang="en-US" dirty="0" smtClean="0"/>
              <a:t>uthorizations now?</a:t>
            </a:r>
            <a:endParaRPr lang="en-US" dirty="0"/>
          </a:p>
        </p:txBody>
      </p:sp>
      <p:sp>
        <p:nvSpPr>
          <p:cNvPr id="3" name="Text Placeholder 2"/>
          <p:cNvSpPr>
            <a:spLocks noGrp="1"/>
          </p:cNvSpPr>
          <p:nvPr>
            <p:ph type="body" idx="1"/>
          </p:nvPr>
        </p:nvSpPr>
        <p:spPr>
          <a:xfrm>
            <a:off x="509463" y="1581576"/>
            <a:ext cx="4649678" cy="3712920"/>
          </a:xfrm>
        </p:spPr>
        <p:txBody>
          <a:bodyPr>
            <a:noAutofit/>
          </a:bodyPr>
          <a:lstStyle/>
          <a:p>
            <a:r>
              <a:rPr lang="en-US" sz="2400" dirty="0" smtClean="0"/>
              <a:t>LAANC has been modified to allow for night authorizations </a:t>
            </a:r>
            <a:r>
              <a:rPr lang="en-US" sz="2400" dirty="0" smtClean="0">
                <a:solidFill>
                  <a:srgbClr val="FF0000"/>
                </a:solidFill>
              </a:rPr>
              <a:t>as of 9 August 2021</a:t>
            </a:r>
          </a:p>
          <a:p>
            <a:r>
              <a:rPr lang="en-US" sz="2400" dirty="0" smtClean="0"/>
              <a:t>UAS Service Suppliers have until 30 September to update their systems</a:t>
            </a:r>
          </a:p>
          <a:p>
            <a:pPr lvl="1"/>
            <a:r>
              <a:rPr lang="en-US" sz="1600" dirty="0"/>
              <a:t>Remember that for any airspace that reverts to Class G, LAANC is not applicable</a:t>
            </a:r>
          </a:p>
          <a:p>
            <a:pPr lvl="1"/>
            <a:r>
              <a:rPr lang="en-US" sz="1600" dirty="0"/>
              <a:t>Grid maps may still show however, but are not applicable when Class G</a:t>
            </a:r>
          </a:p>
          <a:p>
            <a:pPr marL="0" indent="0">
              <a:buNone/>
            </a:pPr>
            <a:endParaRPr lang="en-US" dirty="0" smtClean="0"/>
          </a:p>
          <a:p>
            <a:endParaRPr lang="en-US" dirty="0"/>
          </a:p>
        </p:txBody>
      </p:sp>
      <p:sp>
        <p:nvSpPr>
          <p:cNvPr id="4" name="Slide Number Placeholder 3"/>
          <p:cNvSpPr>
            <a:spLocks noGrp="1"/>
          </p:cNvSpPr>
          <p:nvPr>
            <p:ph type="sldNum" sz="quarter" idx="2"/>
          </p:nvPr>
        </p:nvSpPr>
        <p:spPr/>
        <p:txBody>
          <a:bodyPr/>
          <a:lstStyle/>
          <a:p>
            <a:pPr algn="r" defTabSz="685800" fontAlgn="auto" hangingPunct="0">
              <a:spcBef>
                <a:spcPts val="0"/>
              </a:spcBef>
              <a:spcAft>
                <a:spcPts val="0"/>
              </a:spcAft>
              <a:defRPr/>
            </a:pPr>
            <a:fld id="{86CB4B4D-7CA3-9044-876B-883B54F8677D}" type="slidenum">
              <a:rPr lang="en-US" sz="900" kern="0">
                <a:solidFill>
                  <a:srgbClr val="888888"/>
                </a:solidFill>
                <a:latin typeface="Calibri"/>
                <a:cs typeface="Calibri"/>
                <a:sym typeface="Calibri"/>
              </a:rPr>
              <a:pPr algn="r" defTabSz="685800" fontAlgn="auto" hangingPunct="0">
                <a:spcBef>
                  <a:spcPts val="0"/>
                </a:spcBef>
                <a:spcAft>
                  <a:spcPts val="0"/>
                </a:spcAft>
                <a:defRPr/>
              </a:pPr>
              <a:t>11</a:t>
            </a:fld>
            <a:endParaRPr lang="en-US" sz="900" kern="0" dirty="0">
              <a:solidFill>
                <a:srgbClr val="888888"/>
              </a:solidFill>
              <a:latin typeface="Calibri"/>
              <a:cs typeface="Calibri"/>
              <a:sym typeface="Calibri"/>
            </a:endParaRPr>
          </a:p>
        </p:txBody>
      </p:sp>
      <p:pic>
        <p:nvPicPr>
          <p:cNvPr id="6" name="Picture 5" descr="Airport at Night | Hong Kong | HKG | VHHH | Shortly aft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843" y="2287241"/>
            <a:ext cx="3511244" cy="2503133"/>
          </a:xfrm>
          <a:prstGeom prst="rect">
            <a:avLst/>
          </a:prstGeom>
        </p:spPr>
      </p:pic>
    </p:spTree>
    <p:extLst>
      <p:ext uri="{BB962C8B-B14F-4D97-AF65-F5344CB8AC3E}">
        <p14:creationId xmlns:p14="http://schemas.microsoft.com/office/powerpoint/2010/main" val="77727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28" y="398250"/>
            <a:ext cx="8179929" cy="1309526"/>
          </a:xfrm>
        </p:spPr>
        <p:txBody>
          <a:bodyPr>
            <a:normAutofit fontScale="90000"/>
          </a:bodyPr>
          <a:lstStyle/>
          <a:p>
            <a:r>
              <a:rPr lang="en-US" dirty="0" smtClean="0"/>
              <a:t>How much is the fee at the Aeronautical Knowledge Testing Center (AKTC)?</a:t>
            </a:r>
            <a:endParaRPr lang="en-US" dirty="0"/>
          </a:p>
        </p:txBody>
      </p:sp>
      <p:sp>
        <p:nvSpPr>
          <p:cNvPr id="3" name="Text Placeholder 2"/>
          <p:cNvSpPr>
            <a:spLocks noGrp="1"/>
          </p:cNvSpPr>
          <p:nvPr>
            <p:ph type="body" idx="1"/>
          </p:nvPr>
        </p:nvSpPr>
        <p:spPr>
          <a:xfrm>
            <a:off x="465473" y="2570960"/>
            <a:ext cx="4829134" cy="2918388"/>
          </a:xfrm>
        </p:spPr>
        <p:txBody>
          <a:bodyPr>
            <a:noAutofit/>
          </a:bodyPr>
          <a:lstStyle/>
          <a:p>
            <a:pPr>
              <a:buFont typeface="Arial" panose="020B0604020202020204" pitchFamily="34" charset="0"/>
              <a:buChar char="•"/>
            </a:pPr>
            <a:r>
              <a:rPr lang="en-US" sz="2400" dirty="0" smtClean="0"/>
              <a:t>The fee is now </a:t>
            </a:r>
            <a:r>
              <a:rPr lang="en-US" sz="2400" b="1" dirty="0" smtClean="0">
                <a:solidFill>
                  <a:schemeClr val="accent6">
                    <a:lumMod val="75000"/>
                  </a:schemeClr>
                </a:solidFill>
              </a:rPr>
              <a:t>$175 </a:t>
            </a:r>
            <a:r>
              <a:rPr lang="en-US" sz="2400" dirty="0" smtClean="0"/>
              <a:t>for the initial UAS part 107 test which must be taken at the AKTC</a:t>
            </a:r>
          </a:p>
          <a:p>
            <a:pPr>
              <a:buFont typeface="Arial" panose="020B0604020202020204" pitchFamily="34" charset="0"/>
              <a:buChar char="•"/>
            </a:pPr>
            <a:r>
              <a:rPr lang="en-US" sz="2400" dirty="0" smtClean="0"/>
              <a:t>The recurrent courses are free and available on FAASafety.gov</a:t>
            </a:r>
            <a:endParaRPr lang="en-US" sz="2400" dirty="0"/>
          </a:p>
        </p:txBody>
      </p:sp>
      <p:sp>
        <p:nvSpPr>
          <p:cNvPr id="4" name="Slide Number Placeholder 3"/>
          <p:cNvSpPr>
            <a:spLocks noGrp="1"/>
          </p:cNvSpPr>
          <p:nvPr>
            <p:ph type="sldNum" sz="quarter" idx="2"/>
          </p:nvPr>
        </p:nvSpPr>
        <p:spPr/>
        <p:txBody>
          <a:bodyPr/>
          <a:lstStyle/>
          <a:p>
            <a:pPr algn="r" defTabSz="685800" fontAlgn="auto" hangingPunct="0">
              <a:spcBef>
                <a:spcPts val="0"/>
              </a:spcBef>
              <a:spcAft>
                <a:spcPts val="0"/>
              </a:spcAft>
              <a:defRPr/>
            </a:pPr>
            <a:fld id="{86CB4B4D-7CA3-9044-876B-883B54F8677D}" type="slidenum">
              <a:rPr lang="en-US" sz="900" kern="0">
                <a:solidFill>
                  <a:srgbClr val="888888"/>
                </a:solidFill>
                <a:latin typeface="Calibri"/>
                <a:cs typeface="Calibri"/>
                <a:sym typeface="Calibri"/>
              </a:rPr>
              <a:pPr algn="r" defTabSz="685800" fontAlgn="auto" hangingPunct="0">
                <a:spcBef>
                  <a:spcPts val="0"/>
                </a:spcBef>
                <a:spcAft>
                  <a:spcPts val="0"/>
                </a:spcAft>
                <a:defRPr/>
              </a:pPr>
              <a:t>12</a:t>
            </a:fld>
            <a:endParaRPr lang="en-US" sz="900" kern="0" dirty="0">
              <a:solidFill>
                <a:srgbClr val="888888"/>
              </a:solidFill>
              <a:latin typeface="Calibri"/>
              <a:cs typeface="Calibri"/>
              <a:sym typeface="Calibri"/>
            </a:endParaRPr>
          </a:p>
        </p:txBody>
      </p:sp>
      <p:pic>
        <p:nvPicPr>
          <p:cNvPr id="5" name="Picture 4" descr="Begin Research | Information Literac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774" y="3265997"/>
            <a:ext cx="2857500" cy="1893094"/>
          </a:xfrm>
          <a:prstGeom prst="rect">
            <a:avLst/>
          </a:prstGeom>
        </p:spPr>
      </p:pic>
      <p:sp>
        <p:nvSpPr>
          <p:cNvPr id="8" name="Cloud Callout 7"/>
          <p:cNvSpPr/>
          <p:nvPr/>
        </p:nvSpPr>
        <p:spPr>
          <a:xfrm>
            <a:off x="6013383" y="2360132"/>
            <a:ext cx="3024739" cy="421657"/>
          </a:xfrm>
          <a:prstGeom prst="cloudCallou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fontAlgn="auto" hangingPunct="0">
              <a:spcBef>
                <a:spcPts val="0"/>
              </a:spcBef>
              <a:spcAft>
                <a:spcPts val="0"/>
              </a:spcAft>
              <a:buNone/>
              <a:defRPr/>
            </a:pPr>
            <a:endParaRPr lang="en-US" sz="1350" kern="0">
              <a:solidFill>
                <a:srgbClr val="000000"/>
              </a:solidFill>
              <a:latin typeface="Calibri"/>
              <a:ea typeface="+mj-ea"/>
              <a:cs typeface="Calibri"/>
              <a:sym typeface="Calibri"/>
            </a:endParaRPr>
          </a:p>
        </p:txBody>
      </p:sp>
      <p:pic>
        <p:nvPicPr>
          <p:cNvPr id="7" name="Picture 6" descr="Download Drone Picture HQ PNG Image | FreePNGIm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3966" y="2289031"/>
            <a:ext cx="1719914" cy="982808"/>
          </a:xfrm>
          <a:prstGeom prst="rect">
            <a:avLst/>
          </a:prstGeom>
        </p:spPr>
      </p:pic>
    </p:spTree>
    <p:extLst>
      <p:ext uri="{BB962C8B-B14F-4D97-AF65-F5344CB8AC3E}">
        <p14:creationId xmlns:p14="http://schemas.microsoft.com/office/powerpoint/2010/main" val="1582207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80" y="409155"/>
            <a:ext cx="7886700" cy="775647"/>
          </a:xfrm>
        </p:spPr>
        <p:txBody>
          <a:bodyPr>
            <a:normAutofit fontScale="90000"/>
          </a:bodyPr>
          <a:lstStyle/>
          <a:p>
            <a:r>
              <a:rPr lang="en-US" dirty="0" smtClean="0"/>
              <a:t>Is the comment period still open for the draft AC 91-57C?</a:t>
            </a:r>
            <a:endParaRPr lang="en-US" dirty="0"/>
          </a:p>
        </p:txBody>
      </p:sp>
      <p:sp>
        <p:nvSpPr>
          <p:cNvPr id="3" name="Text Placeholder 2"/>
          <p:cNvSpPr>
            <a:spLocks noGrp="1"/>
          </p:cNvSpPr>
          <p:nvPr>
            <p:ph type="body" idx="1"/>
          </p:nvPr>
        </p:nvSpPr>
        <p:spPr>
          <a:xfrm>
            <a:off x="271052" y="2049647"/>
            <a:ext cx="4406825" cy="3242376"/>
          </a:xfrm>
        </p:spPr>
        <p:txBody>
          <a:bodyPr>
            <a:noAutofit/>
          </a:bodyPr>
          <a:lstStyle/>
          <a:p>
            <a:r>
              <a:rPr lang="en-US" sz="2400" dirty="0" smtClean="0"/>
              <a:t>The comment period closed on 9 August</a:t>
            </a:r>
          </a:p>
          <a:p>
            <a:r>
              <a:rPr lang="en-US" sz="2400" dirty="0" smtClean="0"/>
              <a:t>The FAA is adjudicating the comments</a:t>
            </a:r>
          </a:p>
          <a:p>
            <a:r>
              <a:rPr lang="en-US" sz="2400" dirty="0" smtClean="0"/>
              <a:t>Stay tuned for the issuance of the final version of the Advisory Circular</a:t>
            </a:r>
            <a:endParaRPr lang="en-US" sz="2400" dirty="0"/>
          </a:p>
        </p:txBody>
      </p:sp>
      <p:sp>
        <p:nvSpPr>
          <p:cNvPr id="4" name="Slide Number Placeholder 3"/>
          <p:cNvSpPr>
            <a:spLocks noGrp="1"/>
          </p:cNvSpPr>
          <p:nvPr>
            <p:ph type="sldNum" sz="quarter" idx="2"/>
          </p:nvPr>
        </p:nvSpPr>
        <p:spPr/>
        <p:txBody>
          <a:bodyPr/>
          <a:lstStyle/>
          <a:p>
            <a:pPr algn="r" defTabSz="685800" fontAlgn="auto" hangingPunct="0">
              <a:spcBef>
                <a:spcPts val="0"/>
              </a:spcBef>
              <a:spcAft>
                <a:spcPts val="0"/>
              </a:spcAft>
              <a:defRPr/>
            </a:pPr>
            <a:fld id="{86CB4B4D-7CA3-9044-876B-883B54F8677D}" type="slidenum">
              <a:rPr lang="en-US" sz="900" kern="0">
                <a:solidFill>
                  <a:srgbClr val="888888"/>
                </a:solidFill>
                <a:latin typeface="Calibri"/>
                <a:cs typeface="Calibri"/>
                <a:sym typeface="Calibri"/>
              </a:rPr>
              <a:pPr algn="r" defTabSz="685800" fontAlgn="auto" hangingPunct="0">
                <a:spcBef>
                  <a:spcPts val="0"/>
                </a:spcBef>
                <a:spcAft>
                  <a:spcPts val="0"/>
                </a:spcAft>
                <a:defRPr/>
              </a:pPr>
              <a:t>13</a:t>
            </a:fld>
            <a:endParaRPr lang="en-US" sz="900" kern="0" dirty="0">
              <a:solidFill>
                <a:srgbClr val="888888"/>
              </a:solidFill>
              <a:latin typeface="Calibri"/>
              <a:cs typeface="Calibri"/>
              <a:sym typeface="Calibri"/>
            </a:endParaRPr>
          </a:p>
        </p:txBody>
      </p:sp>
      <p:pic>
        <p:nvPicPr>
          <p:cNvPr id="9" name="Picture 8" descr="Visiting The Wizarding World of Harry Potter (Orlando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3074" y="2228850"/>
            <a:ext cx="3845293" cy="2883970"/>
          </a:xfrm>
          <a:prstGeom prst="rect">
            <a:avLst/>
          </a:prstGeom>
        </p:spPr>
      </p:pic>
    </p:spTree>
    <p:extLst>
      <p:ext uri="{BB962C8B-B14F-4D97-AF65-F5344CB8AC3E}">
        <p14:creationId xmlns:p14="http://schemas.microsoft.com/office/powerpoint/2010/main" val="265640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1085" y="1504809"/>
            <a:ext cx="6510890" cy="4299225"/>
          </a:xfrm>
        </p:spPr>
        <p:txBody>
          <a:bodyPr>
            <a:noAutofit/>
          </a:bodyPr>
          <a:lstStyle/>
          <a:p>
            <a:r>
              <a:rPr lang="en-US" sz="2400" dirty="0" smtClean="0"/>
              <a:t>September 13–19</a:t>
            </a:r>
            <a:r>
              <a:rPr lang="en-US" sz="2400" dirty="0"/>
              <a:t>, </a:t>
            </a:r>
            <a:r>
              <a:rPr lang="en-US" sz="2400" dirty="0" smtClean="0"/>
              <a:t>2021</a:t>
            </a:r>
          </a:p>
          <a:p>
            <a:r>
              <a:rPr lang="en-US" sz="2400" dirty="0"/>
              <a:t>This virtual safety campaign features events and specially created </a:t>
            </a:r>
            <a:r>
              <a:rPr lang="en-US" sz="2400" dirty="0" smtClean="0"/>
              <a:t>content</a:t>
            </a:r>
            <a:r>
              <a:rPr lang="en-US" sz="2400" dirty="0"/>
              <a:t> </a:t>
            </a:r>
            <a:r>
              <a:rPr lang="en-US" sz="2400" dirty="0" smtClean="0"/>
              <a:t>and daily themes</a:t>
            </a:r>
          </a:p>
          <a:p>
            <a:r>
              <a:rPr lang="en-US" sz="2400" dirty="0" smtClean="0"/>
              <a:t>Register your event here:</a:t>
            </a:r>
          </a:p>
          <a:p>
            <a:pPr lvl="2"/>
            <a:r>
              <a:rPr lang="en-US" sz="1600" dirty="0" smtClean="0">
                <a:hlinkClick r:id="rId2"/>
              </a:rPr>
              <a:t>https://dronesafetyawarenessweek.com/</a:t>
            </a:r>
            <a:r>
              <a:rPr lang="en-US" sz="1600" dirty="0" smtClean="0"/>
              <a:t>  </a:t>
            </a:r>
          </a:p>
          <a:p>
            <a:r>
              <a:rPr lang="en-US" sz="2400" dirty="0" smtClean="0"/>
              <a:t>Get more info here: </a:t>
            </a:r>
            <a:r>
              <a:rPr lang="en-US" sz="2400" dirty="0" smtClean="0">
                <a:hlinkClick r:id="rId3"/>
              </a:rPr>
              <a:t>https</a:t>
            </a:r>
            <a:r>
              <a:rPr lang="en-US" sz="2400" dirty="0">
                <a:hlinkClick r:id="rId3"/>
              </a:rPr>
              <a:t>://www.faa.gov/uas/resources/events_calendar/drone_safety_awareness</a:t>
            </a:r>
            <a:r>
              <a:rPr lang="en-US" sz="2400" dirty="0" smtClean="0">
                <a:hlinkClick r:id="rId3"/>
              </a:rPr>
              <a:t>/</a:t>
            </a:r>
            <a:r>
              <a:rPr lang="en-US" sz="2400" dirty="0" smtClean="0"/>
              <a:t> </a:t>
            </a:r>
            <a:endParaRPr lang="en-US" sz="2400" dirty="0"/>
          </a:p>
          <a:p>
            <a:r>
              <a:rPr lang="en-US" sz="2400" dirty="0" smtClean="0"/>
              <a:t>Reach out to your FPM for more information </a:t>
            </a:r>
            <a:endParaRPr lang="en-US" sz="2400" dirty="0"/>
          </a:p>
          <a:p>
            <a:endParaRPr lang="en-US" sz="2400" dirty="0"/>
          </a:p>
        </p:txBody>
      </p:sp>
      <p:sp>
        <p:nvSpPr>
          <p:cNvPr id="4" name="Slide Number Placeholder 3"/>
          <p:cNvSpPr>
            <a:spLocks noGrp="1"/>
          </p:cNvSpPr>
          <p:nvPr>
            <p:ph type="sldNum" sz="quarter" idx="2"/>
          </p:nvPr>
        </p:nvSpPr>
        <p:spPr/>
        <p:txBody>
          <a:bodyPr/>
          <a:lstStyle/>
          <a:p>
            <a:fld id="{86CB4B4D-7CA3-9044-876B-883B54F8677D}" type="slidenum">
              <a:rPr lang="en-US" smtClean="0"/>
              <a:t>14</a:t>
            </a:fld>
            <a:endParaRPr lang="en-US" dirty="0"/>
          </a:p>
        </p:txBody>
      </p:sp>
      <p:pic>
        <p:nvPicPr>
          <p:cNvPr id="5" name="Picture 4"/>
          <p:cNvPicPr>
            <a:picLocks noChangeAspect="1"/>
          </p:cNvPicPr>
          <p:nvPr/>
        </p:nvPicPr>
        <p:blipFill>
          <a:blip r:embed="rId4"/>
          <a:stretch>
            <a:fillRect/>
          </a:stretch>
        </p:blipFill>
        <p:spPr>
          <a:xfrm>
            <a:off x="2121374" y="462311"/>
            <a:ext cx="3937728" cy="1042499"/>
          </a:xfrm>
          <a:prstGeom prst="rect">
            <a:avLst/>
          </a:prstGeom>
        </p:spPr>
      </p:pic>
      <p:pic>
        <p:nvPicPr>
          <p:cNvPr id="7" name="Picture 6" descr="Drone pilot | Free SV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1975" y="2524827"/>
            <a:ext cx="1959944" cy="1959944"/>
          </a:xfrm>
          <a:prstGeom prst="rect">
            <a:avLst/>
          </a:prstGeom>
        </p:spPr>
      </p:pic>
    </p:spTree>
    <p:extLst>
      <p:ext uri="{BB962C8B-B14F-4D97-AF65-F5344CB8AC3E}">
        <p14:creationId xmlns:p14="http://schemas.microsoft.com/office/powerpoint/2010/main" val="4273530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962" y="451080"/>
            <a:ext cx="7348287" cy="775647"/>
          </a:xfrm>
        </p:spPr>
        <p:txBody>
          <a:bodyPr>
            <a:normAutofit fontScale="90000"/>
          </a:bodyPr>
          <a:lstStyle/>
          <a:p>
            <a:r>
              <a:rPr lang="en-US" dirty="0" smtClean="0"/>
              <a:t>The Recreational UAS Safety Test (TRUST) </a:t>
            </a:r>
            <a:endParaRPr lang="en-US" dirty="0"/>
          </a:p>
        </p:txBody>
      </p:sp>
      <p:sp>
        <p:nvSpPr>
          <p:cNvPr id="3" name="Text Placeholder 2"/>
          <p:cNvSpPr>
            <a:spLocks noGrp="1"/>
          </p:cNvSpPr>
          <p:nvPr>
            <p:ph type="body" idx="1"/>
          </p:nvPr>
        </p:nvSpPr>
        <p:spPr>
          <a:xfrm>
            <a:off x="770624" y="1606001"/>
            <a:ext cx="4374288" cy="4111405"/>
          </a:xfrm>
        </p:spPr>
        <p:txBody>
          <a:bodyPr>
            <a:noAutofit/>
          </a:bodyPr>
          <a:lstStyle/>
          <a:p>
            <a:r>
              <a:rPr lang="en-US" sz="2400" dirty="0" smtClean="0"/>
              <a:t>Anyone who wants to fly under 49 USC 44809 must complete TRUST</a:t>
            </a:r>
          </a:p>
          <a:p>
            <a:pPr lvl="1"/>
            <a:r>
              <a:rPr lang="en-US" sz="1600" i="1" dirty="0"/>
              <a:t>Part 107 certificate holders who wish to fly </a:t>
            </a:r>
            <a:r>
              <a:rPr lang="en-US" sz="1600" i="1" u="sng" dirty="0"/>
              <a:t>under 44809</a:t>
            </a:r>
            <a:r>
              <a:rPr lang="en-US" sz="1600" i="1" dirty="0"/>
              <a:t>, must complete TRUST</a:t>
            </a:r>
          </a:p>
          <a:p>
            <a:r>
              <a:rPr lang="en-US" sz="2400" dirty="0" smtClean="0"/>
              <a:t>TRUST is available now</a:t>
            </a:r>
          </a:p>
          <a:p>
            <a:r>
              <a:rPr lang="en-US" sz="2400" dirty="0" smtClean="0"/>
              <a:t>TRUST is only available online</a:t>
            </a:r>
          </a:p>
          <a:p>
            <a:r>
              <a:rPr lang="en-US" sz="2400" dirty="0" smtClean="0"/>
              <a:t>TRUST is free</a:t>
            </a:r>
          </a:p>
          <a:p>
            <a:r>
              <a:rPr lang="en-US" sz="2400" dirty="0" smtClean="0"/>
              <a:t>There are no age limits </a:t>
            </a:r>
          </a:p>
          <a:p>
            <a:endParaRPr lang="en-US" sz="2400" dirty="0" smtClean="0"/>
          </a:p>
          <a:p>
            <a:endParaRPr lang="en-US" sz="2400" dirty="0"/>
          </a:p>
        </p:txBody>
      </p:sp>
      <p:sp>
        <p:nvSpPr>
          <p:cNvPr id="4" name="Slide Number Placeholder 3"/>
          <p:cNvSpPr>
            <a:spLocks noGrp="1"/>
          </p:cNvSpPr>
          <p:nvPr>
            <p:ph type="sldNum" sz="quarter" idx="2"/>
          </p:nvPr>
        </p:nvSpPr>
        <p:spPr/>
        <p:txBody>
          <a:bodyPr/>
          <a:lstStyle/>
          <a:p>
            <a:fld id="{86CB4B4D-7CA3-9044-876B-883B54F8677D}" type="slidenum">
              <a:rPr lang="en-US" smtClean="0"/>
              <a:t>2</a:t>
            </a:fld>
            <a:endParaRPr lang="en-US" dirty="0"/>
          </a:p>
        </p:txBody>
      </p:sp>
      <p:pic>
        <p:nvPicPr>
          <p:cNvPr id="7" name="Picture 6" descr="Uncle Sam Wants You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9480" y="1539546"/>
            <a:ext cx="2385742" cy="2883864"/>
          </a:xfrm>
          <a:prstGeom prst="rect">
            <a:avLst/>
          </a:prstGeom>
        </p:spPr>
      </p:pic>
      <p:sp>
        <p:nvSpPr>
          <p:cNvPr id="8" name="TextBox 7"/>
          <p:cNvSpPr txBox="1"/>
          <p:nvPr/>
        </p:nvSpPr>
        <p:spPr>
          <a:xfrm>
            <a:off x="5327090" y="4423410"/>
            <a:ext cx="3312700" cy="561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685800" fontAlgn="auto" hangingPunct="0">
              <a:spcBef>
                <a:spcPts val="0"/>
              </a:spcBef>
              <a:spcAft>
                <a:spcPts val="0"/>
              </a:spcAft>
              <a:buNone/>
            </a:pPr>
            <a:r>
              <a:rPr lang="en-US" sz="3200" b="1" dirty="0">
                <a:solidFill>
                  <a:srgbClr val="292929"/>
                </a:solidFill>
                <a:effectLst>
                  <a:outerShdw blurRad="38100" dist="38100" dir="2700000" algn="tl">
                    <a:srgbClr val="000000">
                      <a:alpha val="43137"/>
                    </a:srgbClr>
                  </a:outerShdw>
                </a:effectLst>
                <a:latin typeface="+mj-lt"/>
                <a:ea typeface="+mj-ea"/>
                <a:cs typeface="+mj-cs"/>
                <a:sym typeface="Calibri"/>
              </a:rPr>
              <a:t>TO TAKE TRUST</a:t>
            </a:r>
          </a:p>
        </p:txBody>
      </p:sp>
    </p:spTree>
    <p:extLst>
      <p:ext uri="{BB962C8B-B14F-4D97-AF65-F5344CB8AC3E}">
        <p14:creationId xmlns:p14="http://schemas.microsoft.com/office/powerpoint/2010/main" val="1590840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774" y="459283"/>
            <a:ext cx="7774205" cy="775647"/>
          </a:xfrm>
        </p:spPr>
        <p:txBody>
          <a:bodyPr>
            <a:normAutofit fontScale="90000"/>
          </a:bodyPr>
          <a:lstStyle/>
          <a:p>
            <a:r>
              <a:rPr lang="en-US" dirty="0" smtClean="0"/>
              <a:t>Are the VLOS criteria in 107.31 different at night than during day?</a:t>
            </a:r>
            <a:endParaRPr lang="en-US" dirty="0"/>
          </a:p>
        </p:txBody>
      </p:sp>
      <p:sp>
        <p:nvSpPr>
          <p:cNvPr id="3" name="Text Placeholder 2"/>
          <p:cNvSpPr>
            <a:spLocks noGrp="1"/>
          </p:cNvSpPr>
          <p:nvPr>
            <p:ph type="body" idx="1"/>
          </p:nvPr>
        </p:nvSpPr>
        <p:spPr>
          <a:xfrm>
            <a:off x="304999" y="1622483"/>
            <a:ext cx="8171248" cy="4152675"/>
          </a:xfrm>
        </p:spPr>
        <p:txBody>
          <a:bodyPr>
            <a:noAutofit/>
          </a:bodyPr>
          <a:lstStyle/>
          <a:p>
            <a:r>
              <a:rPr lang="en-US" sz="2000" dirty="0" smtClean="0"/>
              <a:t>The VLOS performance </a:t>
            </a:r>
            <a:r>
              <a:rPr lang="en-US" sz="2000" i="1" dirty="0" smtClean="0"/>
              <a:t>criteria</a:t>
            </a:r>
            <a:r>
              <a:rPr lang="en-US" sz="2000" dirty="0" smtClean="0"/>
              <a:t> in 107.31 remain the same </a:t>
            </a:r>
            <a:r>
              <a:rPr lang="en-US" sz="2000" i="1" dirty="0" smtClean="0">
                <a:solidFill>
                  <a:srgbClr val="00B0F0"/>
                </a:solidFill>
              </a:rPr>
              <a:t>in all conditions, day or night</a:t>
            </a:r>
          </a:p>
          <a:p>
            <a:r>
              <a:rPr lang="en-US" sz="2000" dirty="0" smtClean="0"/>
              <a:t>With unaided vision, in day or night, you must see the drone well enough to know its</a:t>
            </a:r>
          </a:p>
          <a:p>
            <a:pPr lvl="1"/>
            <a:r>
              <a:rPr lang="en-US" sz="1600" b="1" u="sng" dirty="0" smtClean="0"/>
              <a:t>L</a:t>
            </a:r>
            <a:r>
              <a:rPr lang="en-US" sz="1600" dirty="0" smtClean="0"/>
              <a:t>ocation</a:t>
            </a:r>
          </a:p>
          <a:p>
            <a:pPr lvl="1"/>
            <a:r>
              <a:rPr lang="en-US" sz="1600" b="1" u="sng" dirty="0" smtClean="0"/>
              <a:t>A</a:t>
            </a:r>
            <a:r>
              <a:rPr lang="en-US" sz="1600" dirty="0" smtClean="0"/>
              <a:t>ltitude</a:t>
            </a:r>
          </a:p>
          <a:p>
            <a:pPr lvl="1"/>
            <a:r>
              <a:rPr lang="en-US" sz="1600" b="1" u="sng" dirty="0" smtClean="0"/>
              <a:t>A</a:t>
            </a:r>
            <a:r>
              <a:rPr lang="en-US" sz="1600" dirty="0" smtClean="0"/>
              <a:t>ttitude</a:t>
            </a:r>
          </a:p>
          <a:p>
            <a:pPr lvl="1"/>
            <a:r>
              <a:rPr lang="en-US" sz="1600" b="1" u="sng" dirty="0" smtClean="0"/>
              <a:t>D</a:t>
            </a:r>
            <a:r>
              <a:rPr lang="en-US" sz="1600" dirty="0" smtClean="0"/>
              <a:t>irection of flight</a:t>
            </a:r>
          </a:p>
          <a:p>
            <a:pPr lvl="1"/>
            <a:r>
              <a:rPr lang="en-US" sz="1600" b="1" u="sng" dirty="0" smtClean="0"/>
              <a:t>O</a:t>
            </a:r>
            <a:r>
              <a:rPr lang="en-US" sz="1600" dirty="0" smtClean="0"/>
              <a:t>bstacle clearance</a:t>
            </a:r>
          </a:p>
          <a:p>
            <a:pPr lvl="1"/>
            <a:r>
              <a:rPr lang="en-US" sz="1600" b="1" u="sng" dirty="0" smtClean="0"/>
              <a:t>N</a:t>
            </a:r>
            <a:r>
              <a:rPr lang="en-US" sz="1600" dirty="0" smtClean="0"/>
              <a:t>ot pose a hazard to other aircraft, nor people and property in the air or ground</a:t>
            </a:r>
            <a:endParaRPr lang="en-US" sz="1400" dirty="0" smtClean="0"/>
          </a:p>
          <a:p>
            <a:r>
              <a:rPr lang="en-US" sz="2000" dirty="0" smtClean="0">
                <a:solidFill>
                  <a:srgbClr val="FF0000"/>
                </a:solidFill>
              </a:rPr>
              <a:t>Visual acuity is much less in low/no light conditions, so reality is that the distances that one can comply with those criteria are much less </a:t>
            </a:r>
            <a:endParaRPr lang="en-US" sz="2000" dirty="0">
              <a:solidFill>
                <a:srgbClr val="FF0000"/>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t>3</a:t>
            </a:fld>
            <a:endParaRPr lang="en-US" dirty="0"/>
          </a:p>
        </p:txBody>
      </p:sp>
    </p:spTree>
    <p:extLst>
      <p:ext uri="{BB962C8B-B14F-4D97-AF65-F5344CB8AC3E}">
        <p14:creationId xmlns:p14="http://schemas.microsoft.com/office/powerpoint/2010/main" val="679039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463" y="331749"/>
            <a:ext cx="6207692" cy="775647"/>
          </a:xfrm>
        </p:spPr>
        <p:txBody>
          <a:bodyPr/>
          <a:lstStyle/>
          <a:p>
            <a:r>
              <a:rPr lang="en-US" dirty="0" smtClean="0"/>
              <a:t>VLOS 107.31 at Night</a:t>
            </a: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4</a:t>
            </a:fld>
            <a:endParaRPr lang="en-US" dirty="0"/>
          </a:p>
        </p:txBody>
      </p:sp>
      <p:sp>
        <p:nvSpPr>
          <p:cNvPr id="5" name="Text Placeholder 4"/>
          <p:cNvSpPr txBox="1">
            <a:spLocks noGrp="1"/>
          </p:cNvSpPr>
          <p:nvPr>
            <p:ph type="body" idx="1"/>
          </p:nvPr>
        </p:nvSpPr>
        <p:spPr>
          <a:xfrm>
            <a:off x="5014762" y="1862432"/>
            <a:ext cx="3696101" cy="36394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chorCtr="0" compatLnSpc="1">
            <a:prstTxWarp prst="textNoShape">
              <a:avLst/>
            </a:prstTxWarp>
            <a:spAutoFit/>
          </a:bodyPr>
          <a:lstStyle/>
          <a:p>
            <a:pPr hangingPunct="0">
              <a:spcBef>
                <a:spcPts val="0"/>
              </a:spcBef>
              <a:buFont typeface="Arial" panose="020B0604020202020204" pitchFamily="34" charset="0"/>
              <a:buChar char="•"/>
            </a:pPr>
            <a:r>
              <a:rPr lang="en-US" sz="2000" i="1" dirty="0"/>
              <a:t>How far away is the bird image?</a:t>
            </a:r>
          </a:p>
          <a:p>
            <a:pPr hangingPunct="0">
              <a:spcBef>
                <a:spcPts val="0"/>
              </a:spcBef>
              <a:buFont typeface="Arial" panose="020B0604020202020204" pitchFamily="34" charset="0"/>
              <a:buChar char="•"/>
            </a:pPr>
            <a:r>
              <a:rPr lang="en-US" sz="2000" i="1" dirty="0"/>
              <a:t>What’s the altitude? </a:t>
            </a:r>
          </a:p>
          <a:p>
            <a:pPr hangingPunct="0">
              <a:spcBef>
                <a:spcPts val="0"/>
              </a:spcBef>
              <a:buFont typeface="Arial" panose="020B0604020202020204" pitchFamily="34" charset="0"/>
              <a:buChar char="•"/>
            </a:pPr>
            <a:r>
              <a:rPr lang="en-US" sz="2000" i="1" dirty="0"/>
              <a:t>Are those lights from drones?</a:t>
            </a:r>
          </a:p>
          <a:p>
            <a:pPr marL="0" indent="0" hangingPunct="0">
              <a:spcBef>
                <a:spcPts val="0"/>
              </a:spcBef>
              <a:buNone/>
            </a:pPr>
            <a:endParaRPr lang="en-US" sz="2000" i="1" dirty="0"/>
          </a:p>
          <a:p>
            <a:pPr hangingPunct="0">
              <a:spcBef>
                <a:spcPts val="0"/>
              </a:spcBef>
              <a:buFont typeface="Arial" panose="020B0604020202020204" pitchFamily="34" charset="0"/>
              <a:buChar char="•"/>
            </a:pPr>
            <a:r>
              <a:rPr lang="en-US" sz="2000" i="1" dirty="0"/>
              <a:t>How do u know with vision unaided?</a:t>
            </a:r>
          </a:p>
          <a:p>
            <a:pPr marL="0" indent="0" hangingPunct="0">
              <a:spcBef>
                <a:spcPts val="0"/>
              </a:spcBef>
              <a:buNone/>
            </a:pPr>
            <a:endParaRPr lang="en-US" sz="2000" i="1" dirty="0"/>
          </a:p>
          <a:p>
            <a:pPr hangingPunct="0">
              <a:spcBef>
                <a:spcPts val="0"/>
              </a:spcBef>
              <a:buFont typeface="Arial" panose="020B0604020202020204" pitchFamily="34" charset="0"/>
              <a:buChar char="•"/>
            </a:pPr>
            <a:r>
              <a:rPr lang="en-US" sz="2000" i="1" dirty="0"/>
              <a:t>Any visual illusions affecting your confidence?</a:t>
            </a:r>
          </a:p>
          <a:p>
            <a:pPr marL="0" indent="0" defTabSz="685800" fontAlgn="auto" hangingPunct="0">
              <a:spcBef>
                <a:spcPts val="0"/>
              </a:spcBef>
              <a:spcAft>
                <a:spcPts val="0"/>
              </a:spcAft>
              <a:buNone/>
            </a:pPr>
            <a:endParaRPr lang="en-US" sz="1200" b="0" i="1" dirty="0">
              <a:solidFill>
                <a:srgbClr val="000000"/>
              </a:solidFill>
              <a:sym typeface="Calibri"/>
            </a:endParaRPr>
          </a:p>
        </p:txBody>
      </p:sp>
      <p:pic>
        <p:nvPicPr>
          <p:cNvPr id="6" name="Picture 5" descr="Trecento droni Intel per spettacoli luminosi nel ciel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34" y="1862432"/>
            <a:ext cx="4673968" cy="3113687"/>
          </a:xfrm>
          <a:prstGeom prst="rect">
            <a:avLst/>
          </a:prstGeom>
        </p:spPr>
      </p:pic>
    </p:spTree>
    <p:extLst>
      <p:ext uri="{BB962C8B-B14F-4D97-AF65-F5344CB8AC3E}">
        <p14:creationId xmlns:p14="http://schemas.microsoft.com/office/powerpoint/2010/main" val="393814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848" y="444000"/>
            <a:ext cx="7886700" cy="775647"/>
          </a:xfrm>
        </p:spPr>
        <p:txBody>
          <a:bodyPr>
            <a:normAutofit fontScale="90000"/>
          </a:bodyPr>
          <a:lstStyle/>
          <a:p>
            <a:r>
              <a:rPr lang="en-US" dirty="0" smtClean="0"/>
              <a:t>Who are “persons directly participating in the operation...”</a:t>
            </a: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5</a:t>
            </a:fld>
            <a:endParaRPr lang="en-US" dirty="0"/>
          </a:p>
        </p:txBody>
      </p:sp>
      <p:sp>
        <p:nvSpPr>
          <p:cNvPr id="3" name="Text Placeholder 2"/>
          <p:cNvSpPr>
            <a:spLocks noGrp="1"/>
          </p:cNvSpPr>
          <p:nvPr>
            <p:ph type="body" idx="1"/>
          </p:nvPr>
        </p:nvSpPr>
        <p:spPr>
          <a:xfrm>
            <a:off x="253718" y="1686052"/>
            <a:ext cx="6018907" cy="4166108"/>
          </a:xfrm>
        </p:spPr>
        <p:txBody>
          <a:bodyPr>
            <a:noAutofit/>
          </a:bodyPr>
          <a:lstStyle/>
          <a:p>
            <a:r>
              <a:rPr lang="en-US" sz="2400" dirty="0" smtClean="0"/>
              <a:t>See the preamble to part 107 Vol. 81 No. 124, dated June 2016; </a:t>
            </a:r>
            <a:r>
              <a:rPr lang="en-US" sz="2400" b="1" dirty="0"/>
              <a:t>RIN 2120–AJ60</a:t>
            </a:r>
            <a:endParaRPr lang="en-US" sz="2400" dirty="0" smtClean="0"/>
          </a:p>
          <a:p>
            <a:r>
              <a:rPr lang="en-US" sz="2400" dirty="0" smtClean="0"/>
              <a:t>“</a:t>
            </a:r>
            <a:r>
              <a:rPr lang="en-US" sz="2400" b="1" dirty="0" smtClean="0">
                <a:solidFill>
                  <a:srgbClr val="FF0000"/>
                </a:solidFill>
              </a:rPr>
              <a:t>The operation” means the </a:t>
            </a:r>
            <a:r>
              <a:rPr lang="en-US" sz="2400" b="1" i="1" dirty="0" smtClean="0">
                <a:solidFill>
                  <a:srgbClr val="FF0000"/>
                </a:solidFill>
              </a:rPr>
              <a:t>sUAS</a:t>
            </a:r>
            <a:r>
              <a:rPr lang="en-US" sz="2400" b="1" dirty="0" smtClean="0">
                <a:solidFill>
                  <a:srgbClr val="FF0000"/>
                </a:solidFill>
              </a:rPr>
              <a:t> operation itself</a:t>
            </a:r>
          </a:p>
          <a:p>
            <a:pPr lvl="1"/>
            <a:r>
              <a:rPr lang="en-US" sz="2000" dirty="0" smtClean="0"/>
              <a:t>It pertains </a:t>
            </a:r>
            <a:r>
              <a:rPr lang="en-US" sz="2000" u="sng" dirty="0" smtClean="0"/>
              <a:t>only to the UAS “flight crew</a:t>
            </a:r>
            <a:r>
              <a:rPr lang="en-US" sz="2000" dirty="0" smtClean="0"/>
              <a:t>” </a:t>
            </a:r>
          </a:p>
          <a:p>
            <a:pPr lvl="2"/>
            <a:r>
              <a:rPr lang="en-US" sz="1600" dirty="0"/>
              <a:t>Not the other firefighters participating in the fire operation</a:t>
            </a:r>
          </a:p>
          <a:p>
            <a:pPr lvl="2"/>
            <a:r>
              <a:rPr lang="en-US" sz="1600" dirty="0"/>
              <a:t>Not the other LEOs working the crash/crime scene</a:t>
            </a:r>
          </a:p>
          <a:p>
            <a:pPr lvl="2"/>
            <a:r>
              <a:rPr lang="en-US" sz="1600" dirty="0"/>
              <a:t>Not the other construction workers</a:t>
            </a:r>
          </a:p>
          <a:p>
            <a:pPr lvl="2"/>
            <a:r>
              <a:rPr lang="en-US" sz="1600" dirty="0"/>
              <a:t>Not the other SAR team members</a:t>
            </a:r>
          </a:p>
          <a:p>
            <a:pPr lvl="2"/>
            <a:r>
              <a:rPr lang="en-US" sz="1600" dirty="0"/>
              <a:t>Not the sports team being filmed</a:t>
            </a:r>
          </a:p>
        </p:txBody>
      </p:sp>
      <p:pic>
        <p:nvPicPr>
          <p:cNvPr id="7" name="Picture 6" descr="Provincial survey crew following the first commercial dr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147" y="2674226"/>
            <a:ext cx="2373342" cy="1781294"/>
          </a:xfrm>
          <a:prstGeom prst="rect">
            <a:avLst/>
          </a:prstGeom>
        </p:spPr>
      </p:pic>
    </p:spTree>
    <p:extLst>
      <p:ext uri="{BB962C8B-B14F-4D97-AF65-F5344CB8AC3E}">
        <p14:creationId xmlns:p14="http://schemas.microsoft.com/office/powerpoint/2010/main" val="2047014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402" y="415632"/>
            <a:ext cx="7886700" cy="775647"/>
          </a:xfrm>
        </p:spPr>
        <p:txBody>
          <a:bodyPr>
            <a:normAutofit fontScale="90000"/>
          </a:bodyPr>
          <a:lstStyle/>
          <a:p>
            <a:r>
              <a:rPr lang="en-US" dirty="0" smtClean="0"/>
              <a:t>Have any DOCs/MOCs been approved yet for Ops Over People?</a:t>
            </a:r>
            <a:endParaRPr lang="en-US" dirty="0"/>
          </a:p>
        </p:txBody>
      </p:sp>
      <p:sp>
        <p:nvSpPr>
          <p:cNvPr id="3" name="Text Placeholder 2"/>
          <p:cNvSpPr>
            <a:spLocks noGrp="1"/>
          </p:cNvSpPr>
          <p:nvPr>
            <p:ph type="body" idx="1"/>
          </p:nvPr>
        </p:nvSpPr>
        <p:spPr>
          <a:xfrm>
            <a:off x="3823938" y="2009525"/>
            <a:ext cx="5323672" cy="2504723"/>
          </a:xfrm>
        </p:spPr>
        <p:txBody>
          <a:bodyPr/>
          <a:lstStyle/>
          <a:p>
            <a:pPr marL="0" indent="0">
              <a:buNone/>
            </a:pPr>
            <a:r>
              <a:rPr lang="en-US" dirty="0" smtClean="0"/>
              <a:t>Here’s the website to check the list of approved Means of Compliance and Declarations </a:t>
            </a:r>
            <a:r>
              <a:rPr lang="en-US" dirty="0"/>
              <a:t>of Compliance  </a:t>
            </a:r>
            <a:r>
              <a:rPr lang="en-US" sz="2400" dirty="0">
                <a:hlinkClick r:id="rId3"/>
              </a:rPr>
              <a:t>https://</a:t>
            </a:r>
            <a:r>
              <a:rPr lang="en-US" sz="2400" dirty="0" smtClean="0">
                <a:hlinkClick r:id="rId3"/>
              </a:rPr>
              <a:t>uasdoc.faa.gov/login</a:t>
            </a:r>
            <a:r>
              <a:rPr lang="en-US" sz="2400" dirty="0" smtClean="0"/>
              <a:t> </a:t>
            </a:r>
            <a:endParaRPr lang="en-US" dirty="0"/>
          </a:p>
        </p:txBody>
      </p:sp>
      <p:sp>
        <p:nvSpPr>
          <p:cNvPr id="4" name="Slide Number Placeholder 3"/>
          <p:cNvSpPr>
            <a:spLocks noGrp="1"/>
          </p:cNvSpPr>
          <p:nvPr>
            <p:ph type="sldNum" sz="quarter" idx="2"/>
          </p:nvPr>
        </p:nvSpPr>
        <p:spPr/>
        <p:txBody>
          <a:bodyPr/>
          <a:lstStyle/>
          <a:p>
            <a:pPr algn="r" defTabSz="685800" fontAlgn="auto" hangingPunct="0">
              <a:spcBef>
                <a:spcPts val="0"/>
              </a:spcBef>
              <a:spcAft>
                <a:spcPts val="0"/>
              </a:spcAft>
              <a:defRPr/>
            </a:pPr>
            <a:fld id="{86CB4B4D-7CA3-9044-876B-883B54F8677D}" type="slidenum">
              <a:rPr lang="en-US" sz="900" kern="0">
                <a:solidFill>
                  <a:srgbClr val="888888"/>
                </a:solidFill>
                <a:latin typeface="Calibri"/>
                <a:cs typeface="Calibri"/>
                <a:sym typeface="Calibri"/>
              </a:rPr>
              <a:pPr algn="r" defTabSz="685800" fontAlgn="auto" hangingPunct="0">
                <a:spcBef>
                  <a:spcPts val="0"/>
                </a:spcBef>
                <a:spcAft>
                  <a:spcPts val="0"/>
                </a:spcAft>
                <a:defRPr/>
              </a:pPr>
              <a:t>6</a:t>
            </a:fld>
            <a:endParaRPr lang="en-US" sz="900" kern="0" dirty="0">
              <a:solidFill>
                <a:srgbClr val="888888"/>
              </a:solidFill>
              <a:latin typeface="Calibri"/>
              <a:cs typeface="Calibri"/>
              <a:sym typeface="Calibri"/>
            </a:endParaRPr>
          </a:p>
        </p:txBody>
      </p:sp>
      <p:pic>
        <p:nvPicPr>
          <p:cNvPr id="5" name="Picture 4" descr="Not Yet Message · Free image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288" y="1256415"/>
            <a:ext cx="3682742" cy="3815214"/>
          </a:xfrm>
          <a:prstGeom prst="rect">
            <a:avLst/>
          </a:prstGeom>
        </p:spPr>
      </p:pic>
      <p:sp>
        <p:nvSpPr>
          <p:cNvPr id="6" name="TextBox 5"/>
          <p:cNvSpPr txBox="1"/>
          <p:nvPr/>
        </p:nvSpPr>
        <p:spPr>
          <a:xfrm>
            <a:off x="381402" y="5106662"/>
            <a:ext cx="8677175" cy="7463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hangingPunct="0">
              <a:spcBef>
                <a:spcPts val="0"/>
              </a:spcBef>
              <a:spcAft>
                <a:spcPts val="0"/>
              </a:spcAft>
              <a:buNone/>
              <a:defRPr/>
            </a:pPr>
            <a:r>
              <a:rPr lang="en-US" sz="2000" b="1" kern="0" dirty="0">
                <a:solidFill>
                  <a:srgbClr val="FF0000"/>
                </a:solidFill>
                <a:latin typeface="Calibri"/>
                <a:ea typeface="+mj-ea"/>
                <a:cs typeface="Calibri"/>
                <a:sym typeface="Calibri"/>
              </a:rPr>
              <a:t>This means that </a:t>
            </a:r>
            <a:r>
              <a:rPr lang="en-US" sz="2000" b="1" u="sng" kern="0" dirty="0">
                <a:solidFill>
                  <a:srgbClr val="FF0000"/>
                </a:solidFill>
                <a:latin typeface="Calibri"/>
                <a:ea typeface="+mj-ea"/>
                <a:cs typeface="Calibri"/>
                <a:sym typeface="Calibri"/>
              </a:rPr>
              <a:t>anyone wanting to fly over people under part 107 </a:t>
            </a:r>
            <a:r>
              <a:rPr lang="en-US" sz="2000" b="1" i="1" u="sng" kern="0" dirty="0">
                <a:solidFill>
                  <a:srgbClr val="FF0000"/>
                </a:solidFill>
                <a:latin typeface="Calibri"/>
                <a:ea typeface="+mj-ea"/>
                <a:cs typeface="Calibri"/>
                <a:sym typeface="Calibri"/>
              </a:rPr>
              <a:t>today</a:t>
            </a:r>
            <a:r>
              <a:rPr lang="en-US" sz="2000" b="1" u="sng" kern="0" dirty="0">
                <a:solidFill>
                  <a:srgbClr val="FF0000"/>
                </a:solidFill>
                <a:latin typeface="Calibri"/>
                <a:ea typeface="+mj-ea"/>
                <a:cs typeface="Calibri"/>
                <a:sym typeface="Calibri"/>
              </a:rPr>
              <a:t> must have a waiver to </a:t>
            </a:r>
            <a:r>
              <a:rPr lang="en-US" sz="2000" b="1" u="sng" kern="0" dirty="0" smtClean="0">
                <a:solidFill>
                  <a:srgbClr val="FF0000"/>
                </a:solidFill>
                <a:latin typeface="Calibri"/>
                <a:ea typeface="+mj-ea"/>
                <a:cs typeface="Calibri"/>
                <a:sym typeface="Calibri"/>
              </a:rPr>
              <a:t>107.39, </a:t>
            </a:r>
            <a:r>
              <a:rPr lang="en-US" b="1" u="sng" kern="0" dirty="0" smtClean="0">
                <a:solidFill>
                  <a:srgbClr val="0070C0"/>
                </a:solidFill>
                <a:latin typeface="Calibri"/>
                <a:cs typeface="Calibri"/>
                <a:sym typeface="Calibri"/>
              </a:rPr>
              <a:t>o</a:t>
            </a:r>
            <a:r>
              <a:rPr lang="en-US" b="1" u="sng" kern="0" dirty="0" smtClean="0">
                <a:solidFill>
                  <a:srgbClr val="0070C0"/>
                </a:solidFill>
                <a:latin typeface="Calibri"/>
                <a:ea typeface="+mj-ea"/>
                <a:cs typeface="Calibri"/>
                <a:sym typeface="Calibri"/>
              </a:rPr>
              <a:t>r </a:t>
            </a:r>
            <a:r>
              <a:rPr lang="en-US" b="1" u="sng" kern="0" dirty="0">
                <a:solidFill>
                  <a:srgbClr val="0070C0"/>
                </a:solidFill>
                <a:latin typeface="Calibri"/>
                <a:ea typeface="+mj-ea"/>
                <a:cs typeface="Calibri"/>
                <a:sym typeface="Calibri"/>
              </a:rPr>
              <a:t>only use a CAT 1 drone</a:t>
            </a:r>
          </a:p>
        </p:txBody>
      </p:sp>
      <p:sp>
        <p:nvSpPr>
          <p:cNvPr id="7" name="TextBox 6"/>
          <p:cNvSpPr txBox="1"/>
          <p:nvPr/>
        </p:nvSpPr>
        <p:spPr>
          <a:xfrm>
            <a:off x="213374" y="1524779"/>
            <a:ext cx="2481699" cy="4847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hangingPunct="0">
              <a:spcBef>
                <a:spcPts val="0"/>
              </a:spcBef>
              <a:spcAft>
                <a:spcPts val="0"/>
              </a:spcAft>
              <a:buNone/>
            </a:pPr>
            <a:r>
              <a:rPr lang="en-US" sz="1350" dirty="0">
                <a:solidFill>
                  <a:srgbClr val="000000"/>
                </a:solidFill>
                <a:latin typeface="+mj-lt"/>
                <a:ea typeface="+mj-ea"/>
                <a:cs typeface="+mj-cs"/>
                <a:sym typeface="Calibri"/>
              </a:rPr>
              <a:t>As of 20 August 2021 when this slide was made...</a:t>
            </a:r>
          </a:p>
        </p:txBody>
      </p:sp>
    </p:spTree>
    <p:extLst>
      <p:ext uri="{BB962C8B-B14F-4D97-AF65-F5344CB8AC3E}">
        <p14:creationId xmlns:p14="http://schemas.microsoft.com/office/powerpoint/2010/main" val="1453906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162" y="324528"/>
            <a:ext cx="7886700" cy="775647"/>
          </a:xfrm>
        </p:spPr>
        <p:txBody>
          <a:bodyPr/>
          <a:lstStyle/>
          <a:p>
            <a:r>
              <a:rPr lang="en-US" dirty="0" smtClean="0"/>
              <a:t>What’s a CAT 1 Drone?</a:t>
            </a:r>
            <a:endParaRPr lang="en-US" dirty="0"/>
          </a:p>
        </p:txBody>
      </p:sp>
      <p:sp>
        <p:nvSpPr>
          <p:cNvPr id="3" name="Text Placeholder 2"/>
          <p:cNvSpPr>
            <a:spLocks noGrp="1"/>
          </p:cNvSpPr>
          <p:nvPr>
            <p:ph type="body" idx="1"/>
          </p:nvPr>
        </p:nvSpPr>
        <p:spPr>
          <a:xfrm>
            <a:off x="216568" y="1236663"/>
            <a:ext cx="5741469" cy="3886175"/>
          </a:xfrm>
        </p:spPr>
        <p:txBody>
          <a:bodyPr>
            <a:noAutofit/>
          </a:bodyPr>
          <a:lstStyle/>
          <a:p>
            <a:r>
              <a:rPr lang="en-US" dirty="0" smtClean="0"/>
              <a:t>Flown under part 107</a:t>
            </a:r>
          </a:p>
          <a:p>
            <a:r>
              <a:rPr lang="en-US" dirty="0" smtClean="0"/>
              <a:t>Weighs max 0.55 pounds </a:t>
            </a:r>
          </a:p>
          <a:p>
            <a:pPr lvl="1"/>
            <a:r>
              <a:rPr lang="en-US" dirty="0" smtClean="0"/>
              <a:t>Weight limit calculation includes all attachments and/or payload</a:t>
            </a:r>
          </a:p>
          <a:p>
            <a:r>
              <a:rPr lang="en-US" dirty="0" smtClean="0"/>
              <a:t>Has no exposed parts that can cause human skin lacerations</a:t>
            </a:r>
          </a:p>
          <a:p>
            <a:r>
              <a:rPr lang="en-US" dirty="0" smtClean="0"/>
              <a:t>No requirement to mark the drone as CAT 1</a:t>
            </a:r>
          </a:p>
          <a:p>
            <a:r>
              <a:rPr lang="en-US" sz="1500" dirty="0">
                <a:solidFill>
                  <a:srgbClr val="0070C0"/>
                </a:solidFill>
              </a:rPr>
              <a:t>Additionally, </a:t>
            </a:r>
            <a:r>
              <a:rPr lang="en-US" sz="1500" i="1" dirty="0">
                <a:solidFill>
                  <a:srgbClr val="0070C0"/>
                </a:solidFill>
              </a:rPr>
              <a:t>sustained flight </a:t>
            </a:r>
            <a:r>
              <a:rPr lang="en-US" sz="1500" dirty="0">
                <a:solidFill>
                  <a:srgbClr val="0070C0"/>
                </a:solidFill>
              </a:rPr>
              <a:t>over </a:t>
            </a:r>
            <a:r>
              <a:rPr lang="en-US" sz="1500" i="1" dirty="0">
                <a:solidFill>
                  <a:srgbClr val="0070C0"/>
                </a:solidFill>
              </a:rPr>
              <a:t>open air assemblies </a:t>
            </a:r>
            <a:r>
              <a:rPr lang="en-US" sz="1500" dirty="0">
                <a:solidFill>
                  <a:srgbClr val="0070C0"/>
                </a:solidFill>
              </a:rPr>
              <a:t>of people</a:t>
            </a:r>
            <a:r>
              <a:rPr lang="en-US" sz="1500" dirty="0">
                <a:solidFill>
                  <a:srgbClr val="FF0000"/>
                </a:solidFill>
              </a:rPr>
              <a:t> requires compliance with part 89 (Remote ID)</a:t>
            </a:r>
            <a:r>
              <a:rPr lang="en-US" sz="1500" dirty="0">
                <a:solidFill>
                  <a:srgbClr val="0070C0"/>
                </a:solidFill>
              </a:rPr>
              <a:t>,</a:t>
            </a:r>
            <a:r>
              <a:rPr lang="en-US" sz="1500" dirty="0">
                <a:solidFill>
                  <a:srgbClr val="FF0000"/>
                </a:solidFill>
              </a:rPr>
              <a:t> </a:t>
            </a:r>
            <a:r>
              <a:rPr lang="en-US" sz="1500" dirty="0">
                <a:solidFill>
                  <a:srgbClr val="0070C0"/>
                </a:solidFill>
              </a:rPr>
              <a:t>even for CAT 1 drones</a:t>
            </a:r>
          </a:p>
        </p:txBody>
      </p:sp>
      <p:sp>
        <p:nvSpPr>
          <p:cNvPr id="4" name="Slide Number Placeholder 3"/>
          <p:cNvSpPr>
            <a:spLocks noGrp="1"/>
          </p:cNvSpPr>
          <p:nvPr>
            <p:ph type="sldNum" sz="quarter" idx="2"/>
          </p:nvPr>
        </p:nvSpPr>
        <p:spPr/>
        <p:txBody>
          <a:bodyPr/>
          <a:lstStyle/>
          <a:p>
            <a:pPr algn="r" defTabSz="685800" fontAlgn="auto" hangingPunct="0">
              <a:spcBef>
                <a:spcPts val="0"/>
              </a:spcBef>
              <a:spcAft>
                <a:spcPts val="0"/>
              </a:spcAft>
              <a:defRPr/>
            </a:pPr>
            <a:fld id="{86CB4B4D-7CA3-9044-876B-883B54F8677D}" type="slidenum">
              <a:rPr lang="en-US" sz="900" kern="0">
                <a:solidFill>
                  <a:srgbClr val="888888"/>
                </a:solidFill>
                <a:latin typeface="Calibri"/>
                <a:cs typeface="Calibri"/>
                <a:sym typeface="Calibri"/>
              </a:rPr>
              <a:pPr algn="r" defTabSz="685800" fontAlgn="auto" hangingPunct="0">
                <a:spcBef>
                  <a:spcPts val="0"/>
                </a:spcBef>
                <a:spcAft>
                  <a:spcPts val="0"/>
                </a:spcAft>
                <a:defRPr/>
              </a:pPr>
              <a:t>7</a:t>
            </a:fld>
            <a:endParaRPr lang="en-US" sz="900" kern="0" dirty="0">
              <a:solidFill>
                <a:srgbClr val="888888"/>
              </a:solidFill>
              <a:latin typeface="Calibri"/>
              <a:cs typeface="Calibri"/>
              <a:sym typeface="Calibri"/>
            </a:endParaRPr>
          </a:p>
        </p:txBody>
      </p:sp>
      <p:pic>
        <p:nvPicPr>
          <p:cNvPr id="5" name="Picture 4" descr="Cat on a Hot Tin Roof | Our kitten is all grown up, bu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037" y="2104860"/>
            <a:ext cx="2866373" cy="2149780"/>
          </a:xfrm>
          <a:prstGeom prst="rect">
            <a:avLst/>
          </a:prstGeom>
        </p:spPr>
      </p:pic>
      <p:sp>
        <p:nvSpPr>
          <p:cNvPr id="6" name="TextBox 5"/>
          <p:cNvSpPr txBox="1"/>
          <p:nvPr/>
        </p:nvSpPr>
        <p:spPr>
          <a:xfrm>
            <a:off x="6330678" y="4342491"/>
            <a:ext cx="2121091"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685800" fontAlgn="auto" hangingPunct="0">
              <a:spcBef>
                <a:spcPts val="0"/>
              </a:spcBef>
              <a:spcAft>
                <a:spcPts val="0"/>
              </a:spcAft>
              <a:buNone/>
              <a:defRPr/>
            </a:pPr>
            <a:r>
              <a:rPr lang="en-US" sz="1350" kern="0" dirty="0">
                <a:solidFill>
                  <a:srgbClr val="000000"/>
                </a:solidFill>
                <a:latin typeface="Calibri"/>
                <a:cs typeface="Calibri"/>
                <a:sym typeface="Calibri"/>
              </a:rPr>
              <a:t>This is a </a:t>
            </a:r>
            <a:r>
              <a:rPr lang="en-US" sz="1350" kern="0" dirty="0">
                <a:solidFill>
                  <a:srgbClr val="000000"/>
                </a:solidFill>
                <a:latin typeface="Calibri"/>
                <a:ea typeface="+mj-ea"/>
                <a:cs typeface="Calibri"/>
                <a:sym typeface="Calibri"/>
              </a:rPr>
              <a:t>CAT on a hot tin roof</a:t>
            </a:r>
          </a:p>
          <a:p>
            <a:pPr defTabSz="685800" fontAlgn="auto" hangingPunct="0">
              <a:spcBef>
                <a:spcPts val="0"/>
              </a:spcBef>
              <a:spcAft>
                <a:spcPts val="0"/>
              </a:spcAft>
              <a:buNone/>
              <a:defRPr/>
            </a:pPr>
            <a:r>
              <a:rPr lang="en-US" sz="1350" kern="0" dirty="0">
                <a:solidFill>
                  <a:srgbClr val="000000"/>
                </a:solidFill>
                <a:latin typeface="Calibri"/>
                <a:cs typeface="Calibri"/>
                <a:sym typeface="Calibri"/>
              </a:rPr>
              <a:t>This is </a:t>
            </a:r>
            <a:r>
              <a:rPr lang="en-US" sz="1350" i="1" kern="0" dirty="0">
                <a:solidFill>
                  <a:srgbClr val="000000"/>
                </a:solidFill>
                <a:latin typeface="Calibri"/>
                <a:cs typeface="Calibri"/>
                <a:sym typeface="Calibri"/>
              </a:rPr>
              <a:t>not</a:t>
            </a:r>
            <a:r>
              <a:rPr lang="en-US" sz="1350" kern="0" dirty="0">
                <a:solidFill>
                  <a:srgbClr val="000000"/>
                </a:solidFill>
                <a:latin typeface="Calibri"/>
                <a:cs typeface="Calibri"/>
                <a:sym typeface="Calibri"/>
              </a:rPr>
              <a:t> a CAT 1 drone</a:t>
            </a:r>
          </a:p>
          <a:p>
            <a:pPr defTabSz="685800" fontAlgn="auto" hangingPunct="0">
              <a:spcBef>
                <a:spcPts val="0"/>
              </a:spcBef>
              <a:spcAft>
                <a:spcPts val="0"/>
              </a:spcAft>
              <a:buNone/>
              <a:defRPr/>
            </a:pPr>
            <a:endParaRPr lang="en-US" sz="1350" kern="0" dirty="0">
              <a:solidFill>
                <a:srgbClr val="000000"/>
              </a:solidFill>
              <a:latin typeface="Calibri"/>
              <a:ea typeface="+mj-ea"/>
              <a:cs typeface="Calibri"/>
              <a:sym typeface="Calibri"/>
            </a:endParaRPr>
          </a:p>
        </p:txBody>
      </p:sp>
    </p:spTree>
    <p:extLst>
      <p:ext uri="{BB962C8B-B14F-4D97-AF65-F5344CB8AC3E}">
        <p14:creationId xmlns:p14="http://schemas.microsoft.com/office/powerpoint/2010/main" val="1046739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84" y="642162"/>
            <a:ext cx="8265825" cy="775647"/>
          </a:xfrm>
        </p:spPr>
        <p:txBody>
          <a:bodyPr>
            <a:normAutofit fontScale="90000"/>
          </a:bodyPr>
          <a:lstStyle/>
          <a:p>
            <a:r>
              <a:rPr lang="en-US" dirty="0" smtClean="0"/>
              <a:t>What’s the story on Section 350 of PL 115-254 (in particular, educational use of drones as rec fliers)?</a:t>
            </a:r>
            <a:endParaRPr lang="en-US" dirty="0"/>
          </a:p>
        </p:txBody>
      </p:sp>
      <p:sp>
        <p:nvSpPr>
          <p:cNvPr id="3" name="Text Placeholder 2"/>
          <p:cNvSpPr>
            <a:spLocks noGrp="1"/>
          </p:cNvSpPr>
          <p:nvPr>
            <p:ph type="body" idx="1"/>
          </p:nvPr>
        </p:nvSpPr>
        <p:spPr>
          <a:xfrm>
            <a:off x="509463" y="2097260"/>
            <a:ext cx="4424613" cy="3098578"/>
          </a:xfrm>
        </p:spPr>
        <p:txBody>
          <a:bodyPr>
            <a:noAutofit/>
          </a:bodyPr>
          <a:lstStyle/>
          <a:p>
            <a:r>
              <a:rPr lang="en-US" sz="1800" dirty="0"/>
              <a:t>Section 350 is in effect now</a:t>
            </a:r>
          </a:p>
          <a:p>
            <a:r>
              <a:rPr lang="en-US" sz="1800" dirty="0"/>
              <a:t>“Eligible” program participants can fly under 49 USC 44809</a:t>
            </a:r>
          </a:p>
          <a:p>
            <a:r>
              <a:rPr lang="en-US" sz="1800" dirty="0"/>
              <a:t>Institutions of Higher Learning listed in section 101(a) of the Higher Education Act of 1965 are eligible</a:t>
            </a:r>
          </a:p>
          <a:p>
            <a:r>
              <a:rPr lang="en-US" sz="1800" dirty="0"/>
              <a:t>JROTC programs are eligible</a:t>
            </a:r>
          </a:p>
          <a:p>
            <a:r>
              <a:rPr lang="en-US" sz="1800" dirty="0"/>
              <a:t>Educational programs chartered by a FAA-recognized CBO are eligible (</a:t>
            </a:r>
            <a:r>
              <a:rPr lang="en-US" sz="1800" i="1" dirty="0"/>
              <a:t>BUT</a:t>
            </a:r>
            <a:r>
              <a:rPr lang="en-US" sz="1800" dirty="0"/>
              <a:t>....there are no FAA recognized CBOs </a:t>
            </a:r>
            <a:r>
              <a:rPr lang="en-US" sz="1800" dirty="0">
                <a:solidFill>
                  <a:srgbClr val="FF0000"/>
                </a:solidFill>
              </a:rPr>
              <a:t>yet</a:t>
            </a:r>
            <a:r>
              <a:rPr lang="en-US" sz="1800" dirty="0"/>
              <a:t>)</a:t>
            </a:r>
          </a:p>
        </p:txBody>
      </p:sp>
      <p:sp>
        <p:nvSpPr>
          <p:cNvPr id="4" name="Slide Number Placeholder 3"/>
          <p:cNvSpPr>
            <a:spLocks noGrp="1"/>
          </p:cNvSpPr>
          <p:nvPr>
            <p:ph type="sldNum" sz="quarter" idx="2"/>
          </p:nvPr>
        </p:nvSpPr>
        <p:spPr/>
        <p:txBody>
          <a:bodyPr/>
          <a:lstStyle/>
          <a:p>
            <a:pPr algn="r" defTabSz="685800" fontAlgn="auto" hangingPunct="0">
              <a:spcBef>
                <a:spcPts val="0"/>
              </a:spcBef>
              <a:spcAft>
                <a:spcPts val="0"/>
              </a:spcAft>
              <a:defRPr/>
            </a:pPr>
            <a:fld id="{86CB4B4D-7CA3-9044-876B-883B54F8677D}" type="slidenum">
              <a:rPr lang="en-US" sz="900" kern="0">
                <a:solidFill>
                  <a:srgbClr val="888888"/>
                </a:solidFill>
                <a:latin typeface="Calibri"/>
                <a:cs typeface="Calibri"/>
                <a:sym typeface="Calibri"/>
              </a:rPr>
              <a:pPr algn="r" defTabSz="685800" fontAlgn="auto" hangingPunct="0">
                <a:spcBef>
                  <a:spcPts val="0"/>
                </a:spcBef>
                <a:spcAft>
                  <a:spcPts val="0"/>
                </a:spcAft>
                <a:defRPr/>
              </a:pPr>
              <a:t>8</a:t>
            </a:fld>
            <a:endParaRPr lang="en-US" sz="900" kern="0" dirty="0">
              <a:solidFill>
                <a:srgbClr val="888888"/>
              </a:solidFill>
              <a:latin typeface="Calibri"/>
              <a:cs typeface="Calibri"/>
              <a:sym typeface="Calibri"/>
            </a:endParaRPr>
          </a:p>
        </p:txBody>
      </p:sp>
      <p:pic>
        <p:nvPicPr>
          <p:cNvPr id="5" name="Picture 4" descr="File:Lena Road Schoolhouse June 2012.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9469" y="2430981"/>
            <a:ext cx="2976759" cy="1980406"/>
          </a:xfrm>
          <a:prstGeom prst="rect">
            <a:avLst/>
          </a:prstGeom>
        </p:spPr>
      </p:pic>
      <p:sp>
        <p:nvSpPr>
          <p:cNvPr id="6" name="TextBox 5"/>
          <p:cNvSpPr txBox="1"/>
          <p:nvPr/>
        </p:nvSpPr>
        <p:spPr>
          <a:xfrm>
            <a:off x="6057771" y="4488381"/>
            <a:ext cx="2171829" cy="9002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hangingPunct="0">
              <a:spcBef>
                <a:spcPts val="0"/>
              </a:spcBef>
              <a:spcAft>
                <a:spcPts val="0"/>
              </a:spcAft>
              <a:buNone/>
              <a:defRPr/>
            </a:pPr>
            <a:r>
              <a:rPr lang="en-US" sz="1350" kern="0" dirty="0">
                <a:solidFill>
                  <a:srgbClr val="000000"/>
                </a:solidFill>
                <a:latin typeface="Calibri"/>
                <a:cs typeface="Calibri"/>
                <a:sym typeface="Calibri"/>
              </a:rPr>
              <a:t>Most primary and secondary schools are NOT eligible for Section 350</a:t>
            </a:r>
          </a:p>
          <a:p>
            <a:pPr defTabSz="685800" fontAlgn="auto" hangingPunct="0">
              <a:spcBef>
                <a:spcPts val="0"/>
              </a:spcBef>
              <a:spcAft>
                <a:spcPts val="0"/>
              </a:spcAft>
              <a:buNone/>
              <a:defRPr/>
            </a:pPr>
            <a:endParaRPr lang="en-US" sz="1350" kern="0" dirty="0">
              <a:solidFill>
                <a:srgbClr val="000000"/>
              </a:solidFill>
              <a:latin typeface="Calibri"/>
              <a:ea typeface="+mj-ea"/>
              <a:cs typeface="Calibri"/>
              <a:sym typeface="Calibri"/>
            </a:endParaRPr>
          </a:p>
        </p:txBody>
      </p:sp>
    </p:spTree>
    <p:extLst>
      <p:ext uri="{BB962C8B-B14F-4D97-AF65-F5344CB8AC3E}">
        <p14:creationId xmlns:p14="http://schemas.microsoft.com/office/powerpoint/2010/main" val="4045916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339" y="427999"/>
            <a:ext cx="7807893" cy="775647"/>
          </a:xfrm>
        </p:spPr>
        <p:txBody>
          <a:bodyPr>
            <a:normAutofit fontScale="90000"/>
          </a:bodyPr>
          <a:lstStyle/>
          <a:p>
            <a:r>
              <a:rPr lang="en-US" dirty="0" smtClean="0"/>
              <a:t>How can a primary or secondary school fly drones today (outside)?</a:t>
            </a:r>
            <a:endParaRPr lang="en-US" dirty="0"/>
          </a:p>
        </p:txBody>
      </p:sp>
      <p:sp>
        <p:nvSpPr>
          <p:cNvPr id="3" name="Text Placeholder 2"/>
          <p:cNvSpPr>
            <a:spLocks noGrp="1"/>
          </p:cNvSpPr>
          <p:nvPr>
            <p:ph type="body" idx="1"/>
          </p:nvPr>
        </p:nvSpPr>
        <p:spPr>
          <a:xfrm>
            <a:off x="259882" y="1515778"/>
            <a:ext cx="5622567" cy="4384508"/>
          </a:xfrm>
        </p:spPr>
        <p:txBody>
          <a:bodyPr>
            <a:noAutofit/>
          </a:bodyPr>
          <a:lstStyle/>
          <a:p>
            <a:pPr lvl="1">
              <a:buFont typeface="Arial" panose="020B0604020202020204" pitchFamily="34" charset="0"/>
              <a:buChar char="•"/>
            </a:pPr>
            <a:r>
              <a:rPr lang="en-US" sz="2000" dirty="0" smtClean="0"/>
              <a:t>Join a JROTC program, or</a:t>
            </a:r>
          </a:p>
          <a:p>
            <a:pPr lvl="1">
              <a:buFont typeface="Arial" panose="020B0604020202020204" pitchFamily="34" charset="0"/>
              <a:buChar char="•"/>
            </a:pPr>
            <a:r>
              <a:rPr lang="en-US" sz="2000" dirty="0" smtClean="0"/>
              <a:t>Teacher/instructor gets </a:t>
            </a:r>
            <a:r>
              <a:rPr lang="en-US" sz="2000" dirty="0"/>
              <a:t>their part 107 certificate</a:t>
            </a:r>
          </a:p>
          <a:p>
            <a:pPr lvl="2">
              <a:buFont typeface="Arial" panose="020B0604020202020204" pitchFamily="34" charset="0"/>
              <a:buChar char="•"/>
            </a:pPr>
            <a:r>
              <a:rPr lang="en-US" sz="1600" dirty="0"/>
              <a:t>Uncertificated students fly under part 107, under the close supervision of the part 107 certificated teacher/instructor </a:t>
            </a:r>
          </a:p>
          <a:p>
            <a:pPr lvl="3">
              <a:buFont typeface="Arial" panose="020B0604020202020204" pitchFamily="34" charset="0"/>
              <a:buChar char="•"/>
            </a:pPr>
            <a:r>
              <a:rPr lang="en-US" sz="1600" dirty="0"/>
              <a:t>See 107.12(a)(2)</a:t>
            </a:r>
          </a:p>
          <a:p>
            <a:pPr lvl="2">
              <a:buFont typeface="Arial" panose="020B0604020202020204" pitchFamily="34" charset="0"/>
              <a:buChar char="•"/>
            </a:pPr>
            <a:r>
              <a:rPr lang="en-US" sz="1600" dirty="0"/>
              <a:t>Another option is to follow the AGC interp that instructor has 107 certificate and students fly as rec fliers (but students must take TRUST in that case)</a:t>
            </a:r>
          </a:p>
          <a:p>
            <a:pPr lvl="1">
              <a:buFont typeface="Arial" panose="020B0604020202020204" pitchFamily="34" charset="0"/>
              <a:buChar char="•"/>
            </a:pPr>
            <a:r>
              <a:rPr lang="en-US" sz="2000" b="1" dirty="0">
                <a:solidFill>
                  <a:srgbClr val="0070C0"/>
                </a:solidFill>
              </a:rPr>
              <a:t>o</a:t>
            </a:r>
            <a:r>
              <a:rPr lang="en-US" sz="2000" b="1" dirty="0" smtClean="0">
                <a:solidFill>
                  <a:srgbClr val="0070C0"/>
                </a:solidFill>
              </a:rPr>
              <a:t>r wait until they get chartered by a FAA-recognized CBO, and both teacher and students take TRUST, and fly under 44809</a:t>
            </a:r>
          </a:p>
        </p:txBody>
      </p:sp>
      <p:sp>
        <p:nvSpPr>
          <p:cNvPr id="4" name="Slide Number Placeholder 3"/>
          <p:cNvSpPr>
            <a:spLocks noGrp="1"/>
          </p:cNvSpPr>
          <p:nvPr>
            <p:ph type="sldNum" sz="quarter" idx="2"/>
          </p:nvPr>
        </p:nvSpPr>
        <p:spPr/>
        <p:txBody>
          <a:bodyPr/>
          <a:lstStyle/>
          <a:p>
            <a:pPr algn="r" defTabSz="685800" fontAlgn="auto" hangingPunct="0">
              <a:spcBef>
                <a:spcPts val="0"/>
              </a:spcBef>
              <a:spcAft>
                <a:spcPts val="0"/>
              </a:spcAft>
              <a:defRPr/>
            </a:pPr>
            <a:fld id="{86CB4B4D-7CA3-9044-876B-883B54F8677D}" type="slidenum">
              <a:rPr lang="en-US" sz="900" kern="0">
                <a:solidFill>
                  <a:srgbClr val="888888"/>
                </a:solidFill>
                <a:latin typeface="Calibri"/>
                <a:cs typeface="Calibri"/>
                <a:sym typeface="Calibri"/>
              </a:rPr>
              <a:pPr algn="r" defTabSz="685800" fontAlgn="auto" hangingPunct="0">
                <a:spcBef>
                  <a:spcPts val="0"/>
                </a:spcBef>
                <a:spcAft>
                  <a:spcPts val="0"/>
                </a:spcAft>
                <a:defRPr/>
              </a:pPr>
              <a:t>9</a:t>
            </a:fld>
            <a:endParaRPr lang="en-US" sz="900" kern="0" dirty="0">
              <a:solidFill>
                <a:srgbClr val="888888"/>
              </a:solidFill>
              <a:latin typeface="Calibri"/>
              <a:cs typeface="Calibri"/>
              <a:sym typeface="Calibri"/>
            </a:endParaRPr>
          </a:p>
        </p:txBody>
      </p:sp>
      <p:sp>
        <p:nvSpPr>
          <p:cNvPr id="6" name="TextBox 5"/>
          <p:cNvSpPr txBox="1"/>
          <p:nvPr/>
        </p:nvSpPr>
        <p:spPr>
          <a:xfrm>
            <a:off x="6259900" y="4084120"/>
            <a:ext cx="2577164" cy="623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hangingPunct="0">
              <a:spcBef>
                <a:spcPts val="0"/>
              </a:spcBef>
              <a:spcAft>
                <a:spcPts val="0"/>
              </a:spcAft>
              <a:buNone/>
              <a:defRPr/>
            </a:pPr>
            <a:r>
              <a:rPr lang="en-US" sz="1200" kern="0" dirty="0">
                <a:solidFill>
                  <a:srgbClr val="70AD47">
                    <a:lumMod val="50000"/>
                  </a:srgbClr>
                </a:solidFill>
                <a:latin typeface="Calibri"/>
                <a:ea typeface="+mj-ea"/>
                <a:cs typeface="Calibri"/>
                <a:sym typeface="Calibri"/>
              </a:rPr>
              <a:t>When CBOs become recognized by the FAA, getting chartered by a FAA-recognized CBO is an option</a:t>
            </a:r>
          </a:p>
        </p:txBody>
      </p:sp>
      <p:pic>
        <p:nvPicPr>
          <p:cNvPr id="7" name="Picture 6" descr="aircraft design - Has there ever been a plane no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093" y="2179921"/>
            <a:ext cx="2828779" cy="1904198"/>
          </a:xfrm>
          <a:prstGeom prst="rect">
            <a:avLst/>
          </a:prstGeom>
        </p:spPr>
      </p:pic>
    </p:spTree>
    <p:extLst>
      <p:ext uri="{BB962C8B-B14F-4D97-AF65-F5344CB8AC3E}">
        <p14:creationId xmlns:p14="http://schemas.microsoft.com/office/powerpoint/2010/main" val="94673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C3FFBB2D66ED4EB6949DF71F814434" ma:contentTypeVersion="12" ma:contentTypeDescription="Create a new document." ma:contentTypeScope="" ma:versionID="b60217a1b237a4267410b2a768b4bf3e">
  <xsd:schema xmlns:xsd="http://www.w3.org/2001/XMLSchema" xmlns:xs="http://www.w3.org/2001/XMLSchema" xmlns:p="http://schemas.microsoft.com/office/2006/metadata/properties" xmlns:ns3="71f32d46-6d44-42df-9bf9-b69fba183449" xmlns:ns4="e4df6fb9-7f5d-4876-9a99-8ab4fa680755" targetNamespace="http://schemas.microsoft.com/office/2006/metadata/properties" ma:root="true" ma:fieldsID="9777525ea55fc1b93a716067ac55ce03" ns3:_="" ns4:_="">
    <xsd:import namespace="71f32d46-6d44-42df-9bf9-b69fba183449"/>
    <xsd:import namespace="e4df6fb9-7f5d-4876-9a99-8ab4fa68075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32d46-6d44-42df-9bf9-b69fba1834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df6fb9-7f5d-4876-9a99-8ab4fa6807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25AC7A-A476-4D45-937F-F2E14AB9978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e4df6fb9-7f5d-4876-9a99-8ab4fa680755"/>
    <ds:schemaRef ds:uri="http://purl.org/dc/terms/"/>
    <ds:schemaRef ds:uri="71f32d46-6d44-42df-9bf9-b69fba183449"/>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083C468-EEA0-4E46-8BB0-0B7C420AC7A0}">
  <ds:schemaRefs>
    <ds:schemaRef ds:uri="http://schemas.microsoft.com/sharepoint/v3/contenttype/forms"/>
  </ds:schemaRefs>
</ds:datastoreItem>
</file>

<file path=customXml/itemProps3.xml><?xml version="1.0" encoding="utf-8"?>
<ds:datastoreItem xmlns:ds="http://schemas.openxmlformats.org/officeDocument/2006/customXml" ds:itemID="{42F825DA-3D3E-4955-AFD0-8980BC06CE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f32d46-6d44-42df-9bf9-b69fba183449"/>
    <ds:schemaRef ds:uri="e4df6fb9-7f5d-4876-9a99-8ab4fa6807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6042</TotalTime>
  <Words>3045</Words>
  <Application>Microsoft Office PowerPoint</Application>
  <PresentationFormat>On-screen Show (4:3)</PresentationFormat>
  <Paragraphs>157</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 Neue Medium</vt:lpstr>
      <vt:lpstr>Times New Roman</vt:lpstr>
      <vt:lpstr>1_Custom Design</vt:lpstr>
      <vt:lpstr>National FAASTeam</vt:lpstr>
      <vt:lpstr>The Recreational UAS Safety Test (TRUST) </vt:lpstr>
      <vt:lpstr>Are the VLOS criteria in 107.31 different at night than during day?</vt:lpstr>
      <vt:lpstr>VLOS 107.31 at Night</vt:lpstr>
      <vt:lpstr>Who are “persons directly participating in the operation...”</vt:lpstr>
      <vt:lpstr>Have any DOCs/MOCs been approved yet for Ops Over People?</vt:lpstr>
      <vt:lpstr>What’s a CAT 1 Drone?</vt:lpstr>
      <vt:lpstr>What’s the story on Section 350 of PL 115-254 (in particular, educational use of drones as rec fliers)?</vt:lpstr>
      <vt:lpstr>How can a primary or secondary school fly drones today (outside)?</vt:lpstr>
      <vt:lpstr>UAS in primary and secondary schools</vt:lpstr>
      <vt:lpstr>Does LAANC Work for night authorizations now?</vt:lpstr>
      <vt:lpstr>How much is the fee at the Aeronautical Knowledge Testing Center (AKTC)?</vt:lpstr>
      <vt:lpstr>Is the comment period still open for the draft AC 91-57C?</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Hassig, Guido (FAA)</cp:lastModifiedBy>
  <cp:revision>264</cp:revision>
  <cp:lastPrinted>2015-02-06T18:56:40Z</cp:lastPrinted>
  <dcterms:created xsi:type="dcterms:W3CDTF">2005-01-28T20:32:53Z</dcterms:created>
  <dcterms:modified xsi:type="dcterms:W3CDTF">2021-08-25T16:58:15Z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0x010100FCC3FFBB2D66ED4EB6949DF71F814434</vt:lpwstr>
  </property>
</Properties>
</file>