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5"/>
    <p:sldMasterId id="2147483669" r:id="rId6"/>
  </p:sldMasterIdLst>
  <p:notesMasterIdLst>
    <p:notesMasterId r:id="rId22"/>
  </p:notesMasterIdLst>
  <p:handoutMasterIdLst>
    <p:handoutMasterId r:id="rId23"/>
  </p:handoutMasterIdLst>
  <p:sldIdLst>
    <p:sldId id="319" r:id="rId7"/>
    <p:sldId id="545" r:id="rId8"/>
    <p:sldId id="533" r:id="rId9"/>
    <p:sldId id="534" r:id="rId10"/>
    <p:sldId id="535" r:id="rId11"/>
    <p:sldId id="546" r:id="rId12"/>
    <p:sldId id="536" r:id="rId13"/>
    <p:sldId id="537" r:id="rId14"/>
    <p:sldId id="540" r:id="rId15"/>
    <p:sldId id="541" r:id="rId16"/>
    <p:sldId id="538" r:id="rId17"/>
    <p:sldId id="539" r:id="rId18"/>
    <p:sldId id="542" r:id="rId19"/>
    <p:sldId id="543" r:id="rId20"/>
    <p:sldId id="547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ris, Kevin (FAA)" initials="MK(" lastIdx="5" clrIdx="0">
    <p:extLst>
      <p:ext uri="{19B8F6BF-5375-455C-9EA6-DF929625EA0E}">
        <p15:presenceInfo xmlns:p15="http://schemas.microsoft.com/office/powerpoint/2012/main" userId="S-1-5-21-3215564045-1863808890-1157122868-2000954" providerId="AD"/>
      </p:ext>
    </p:extLst>
  </p:cmAuthor>
  <p:cmAuthor id="2" name="Gullan, Nina CTR (FAA)" initials="GNC(" lastIdx="1" clrIdx="1">
    <p:extLst>
      <p:ext uri="{19B8F6BF-5375-455C-9EA6-DF929625EA0E}">
        <p15:presenceInfo xmlns:p15="http://schemas.microsoft.com/office/powerpoint/2012/main" userId="Gullan, Nina CTR (FA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1298CF"/>
    <a:srgbClr val="1EB1ED"/>
    <a:srgbClr val="741C4C"/>
    <a:srgbClr val="28568B"/>
    <a:srgbClr val="1A2857"/>
    <a:srgbClr val="1A375A"/>
    <a:srgbClr val="21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66708" autoAdjust="0"/>
  </p:normalViewPr>
  <p:slideViewPr>
    <p:cSldViewPr snapToGrid="0" snapToObjects="1">
      <p:cViewPr varScale="1">
        <p:scale>
          <a:sx n="91" d="100"/>
          <a:sy n="91" d="100"/>
        </p:scale>
        <p:origin x="114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13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0C726-F132-4B9D-BBCB-F4B96E151033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C542B-CD27-431B-933A-937582E82E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7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3E5C-884F-4545-8443-735C33A5D6F1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138E7-C204-D24A-B728-2D94885A7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9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0E59AB0-6156-40D5-A7B8-44FF424703B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54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31774">
              <a:defRPr/>
            </a:pPr>
            <a:fld id="{3777F06C-4343-4F57-9E76-8CE23EB58A2C}" type="datetime1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11/16/2020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20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Ultralights are not considered aircraft in the CFRs.  They are ultralight vehicles, and not subject to registration. </a:t>
            </a:r>
          </a:p>
          <a:p>
            <a:endParaRPr lang="en-US" dirty="0"/>
          </a:p>
          <a:p>
            <a:r>
              <a:rPr lang="en-US" dirty="0" smtClean="0"/>
              <a:t>UAS are aircraft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FBFA-D03D-42A2-84AF-F5DA2C0A11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3301" y="354380"/>
            <a:ext cx="6734808" cy="1395412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 dirty="0" smtClean="0"/>
              <a:t>The National FAA Safety Team Presents</a:t>
            </a:r>
          </a:p>
        </p:txBody>
      </p:sp>
      <p:pic>
        <p:nvPicPr>
          <p:cNvPr id="2050" name="Picture 2" descr="C:\Users\afs805pc\Documents\Templates\FAAST-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9397"/>
          <a:stretch/>
        </p:blipFill>
        <p:spPr bwMode="auto">
          <a:xfrm rot="10800000">
            <a:off x="-1" y="7286"/>
            <a:ext cx="12192001" cy="3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fs805pc\Documents\Templates\FAAST-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9397"/>
          <a:stretch/>
        </p:blipFill>
        <p:spPr bwMode="auto">
          <a:xfrm>
            <a:off x="-42752" y="6512171"/>
            <a:ext cx="12234751" cy="3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71"/>
          <p:cNvSpPr txBox="1">
            <a:spLocks noChangeArrowheads="1"/>
          </p:cNvSpPr>
          <p:nvPr userDrawn="1"/>
        </p:nvSpPr>
        <p:spPr bwMode="ltGray">
          <a:xfrm>
            <a:off x="9928046" y="770618"/>
            <a:ext cx="1526893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1D2F68"/>
                </a:solidFill>
              </a:rPr>
              <a:t>FAA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1D2F68"/>
                </a:solidFill>
              </a:rPr>
              <a:t>Safety Team</a:t>
            </a:r>
            <a:endParaRPr lang="en-US" sz="1800" b="1" dirty="0">
              <a:solidFill>
                <a:srgbClr val="1D2F6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929" y="796786"/>
            <a:ext cx="5123551" cy="13001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89" y="373814"/>
            <a:ext cx="2900516" cy="18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>
            <a:lvl1pPr>
              <a:defRPr/>
            </a:lvl1pPr>
          </a:lstStyle>
          <a:p>
            <a:fld id="{F2811455-D66D-4843-9481-E9D34D27D62D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95758" y="6280587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9868" y="6248400"/>
            <a:ext cx="1468353" cy="457200"/>
          </a:xfrm>
        </p:spPr>
        <p:txBody>
          <a:bodyPr/>
          <a:lstStyle>
            <a:lvl1pPr>
              <a:defRPr/>
            </a:lvl1pPr>
          </a:lstStyle>
          <a:p>
            <a:fld id="{D09944C9-9ED5-FE44-93FD-3A47AE45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24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2" y="1508128"/>
            <a:ext cx="5264151" cy="4391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2" y="1508128"/>
            <a:ext cx="5266267" cy="4391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11455-D66D-4843-9481-E9D34D27D62D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44C9-9ED5-FE44-93FD-3A47AE45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3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41204-5946-4D65-8BC1-989DE61E1993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44C9-9ED5-FE44-93FD-3A47AE45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2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03C57-5447-46BF-B2E2-EEE6AA9BA021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44C9-9ED5-FE44-93FD-3A47AE45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E37B73-A528-4483-802B-735950F4BCA0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44C9-9ED5-FE44-93FD-3A47AE452F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28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and Content,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838200" y="563337"/>
            <a:ext cx="10515600" cy="645659"/>
          </a:xfrm>
          <a:prstGeom prst="roundRect">
            <a:avLst>
              <a:gd name="adj" fmla="val 4909"/>
            </a:avLst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054" y="1371600"/>
            <a:ext cx="6095970" cy="4916434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02069FB-5A0E-4E0A-A8A9-C51915A9B7B4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1"/>
            </a:lvl1pPr>
          </a:lstStyle>
          <a:p>
            <a:fld id="{AD5FC694-8442-4ACF-9F21-F157F1B4F9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2E8C4-5FF1-DB44-85B7-58B882031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2475" y="629734"/>
            <a:ext cx="2013583" cy="51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15" y="563338"/>
            <a:ext cx="987786" cy="622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280" y="569871"/>
            <a:ext cx="1304925" cy="609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728114" y="713418"/>
            <a:ext cx="11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298CF"/>
                </a:solidFill>
              </a:rPr>
              <a:t>DronePro</a:t>
            </a:r>
            <a:r>
              <a:rPr lang="en-US" sz="1200" baseline="0" dirty="0" smtClean="0">
                <a:solidFill>
                  <a:srgbClr val="1298CF"/>
                </a:solidFill>
              </a:rPr>
              <a:t> Webinar Series</a:t>
            </a:r>
            <a:endParaRPr lang="en-US" sz="1200" dirty="0">
              <a:solidFill>
                <a:srgbClr val="1298CF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" y="6028383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2" y="1508128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22931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600" b="0" i="0">
                <a:solidFill>
                  <a:schemeClr val="bg1"/>
                </a:solidFill>
                <a:latin typeface="Helvetica Neue Medium"/>
                <a:cs typeface="Helvetica Neue Medium"/>
              </a:defRPr>
            </a:lvl1pPr>
          </a:lstStyle>
          <a:p>
            <a:fld id="{C0845E28-0B5A-4A9D-B481-F596A7D45848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5758" y="6280587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600" b="0" i="0">
                <a:solidFill>
                  <a:schemeClr val="bg1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9868" y="6248400"/>
            <a:ext cx="14683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600" b="0" i="0">
                <a:solidFill>
                  <a:schemeClr val="bg1"/>
                </a:solidFill>
                <a:latin typeface="Helvetica Neue Medium"/>
                <a:cs typeface="Helvetica Neue Medium"/>
              </a:defRPr>
            </a:lvl1pPr>
          </a:lstStyle>
          <a:p>
            <a:fld id="{D09944C9-9ED5-FE44-93FD-3A47AE452F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599020" y="6205539"/>
            <a:ext cx="63796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9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9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588433" y="6384925"/>
            <a:ext cx="49868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9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5" descr="C:\Documents and Settings\Charles\Application Data\Microsoft\Media Catalog\FAAST_PPT_BtmGrphc.bmp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5"/>
          <a:stretch/>
        </p:blipFill>
        <p:spPr bwMode="auto">
          <a:xfrm>
            <a:off x="1" y="5760721"/>
            <a:ext cx="12192000" cy="3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Documents and Settings\Charles\Application Data\Microsoft\Media Catalog\FAAST_PPT_BtmGrphc.bmp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8" b="1045"/>
          <a:stretch/>
        </p:blipFill>
        <p:spPr bwMode="auto">
          <a:xfrm flipH="1" flipV="1">
            <a:off x="-1" y="0"/>
            <a:ext cx="12192000" cy="3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443677" y="6205539"/>
            <a:ext cx="2630803" cy="549424"/>
            <a:chOff x="7125809" y="6200972"/>
            <a:chExt cx="3521518" cy="549424"/>
          </a:xfrm>
        </p:grpSpPr>
        <p:sp>
          <p:nvSpPr>
            <p:cNvPr id="23" name="Text Box 27"/>
            <p:cNvSpPr txBox="1">
              <a:spLocks noChangeArrowheads="1"/>
            </p:cNvSpPr>
            <p:nvPr userDrawn="1"/>
          </p:nvSpPr>
          <p:spPr bwMode="auto">
            <a:xfrm>
              <a:off x="8188659" y="6265859"/>
              <a:ext cx="2458668" cy="45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sz="12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FAA</a:t>
              </a:r>
              <a:r>
                <a:rPr lang="en-US" sz="1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Safety</a:t>
              </a:r>
              <a:r>
                <a:rPr lang="en-US" sz="1600" b="1" baseline="0" dirty="0" smtClean="0">
                  <a:solidFill>
                    <a:schemeClr val="bg1"/>
                  </a:solidFill>
                </a:rPr>
                <a:t> Team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 descr="C:\Users\awp204js\Documents\FAASTeam\FAAST Logos\FAAST Logo 1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809" y="6200972"/>
              <a:ext cx="1034897" cy="5494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98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0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18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8"/>
            <a:ext cx="12192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2" y="1508128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5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5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6001" y="6248400"/>
            <a:ext cx="15022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7205139" y="6126158"/>
            <a:ext cx="1985435" cy="660400"/>
            <a:chOff x="3596" y="3859"/>
            <a:chExt cx="938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51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9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9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599020" y="6205539"/>
            <a:ext cx="63796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9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9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588433" y="6384925"/>
            <a:ext cx="49868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9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1725082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regulations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contact_faa/?returnPage=9%2FVI%3CH%2E%26%3A49%24XKX8%3AK%3BQOR9%3E%3C%40IA%3ET481%5D%20%20%20%0A&amp;mailto=%2F15YNNZN53K%5CJKX1%20E%3A9J%0A&amp;subject=I77I%2EH%2A%5E%3E6%5D%5CJO%28H%23TKYKD%3D%224AYP%28F%24H%21HU%3ABNJ%5E5FX%22O6WT%3D%5FCVL%40%2BH%20%0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6131" y="2871230"/>
            <a:ext cx="5459896" cy="14779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UAS Registration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81655" y="4174675"/>
            <a:ext cx="9144000" cy="127043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1" y="1565743"/>
            <a:ext cx="7381775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§</a:t>
            </a:r>
            <a:r>
              <a:rPr lang="en-US" b="1" dirty="0"/>
              <a:t>48.15   Requirement to register.</a:t>
            </a:r>
          </a:p>
          <a:p>
            <a:pPr marL="0" indent="0">
              <a:buNone/>
            </a:pPr>
            <a:r>
              <a:rPr lang="en-US" b="0" dirty="0"/>
              <a:t>No person may operate a small unmanned aircraft that is eligible for registration under 49 U.S.C. 44101-44103 </a:t>
            </a:r>
            <a:r>
              <a:rPr lang="en-US" i="1" u="sng" dirty="0">
                <a:solidFill>
                  <a:srgbClr val="FF0000"/>
                </a:solidFill>
              </a:rPr>
              <a:t>unless</a:t>
            </a:r>
            <a:r>
              <a:rPr lang="en-US" dirty="0"/>
              <a:t> </a:t>
            </a:r>
            <a:r>
              <a:rPr lang="en-US" b="0" dirty="0"/>
              <a:t>one of the following criteria has been satisfied</a:t>
            </a:r>
            <a:r>
              <a:rPr lang="en-US" b="0" dirty="0" smtClean="0"/>
              <a:t>: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(a) The owner has registered and marked the aircraft in accordance with this part;</a:t>
            </a:r>
          </a:p>
          <a:p>
            <a:r>
              <a:rPr lang="en-US" b="0" dirty="0"/>
              <a:t>(b) </a:t>
            </a:r>
            <a:r>
              <a:rPr lang="en-US" b="0" dirty="0">
                <a:solidFill>
                  <a:srgbClr val="FF0000"/>
                </a:solidFill>
              </a:rPr>
              <a:t>The aircraft weighs 0.55 pounds or less </a:t>
            </a:r>
            <a:r>
              <a:rPr lang="en-US" b="0" dirty="0"/>
              <a:t>on takeoff, including everything that is on board or otherwise attached to the aircraft; or…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81851" cy="1075565"/>
          </a:xfrm>
        </p:spPr>
        <p:txBody>
          <a:bodyPr/>
          <a:lstStyle/>
          <a:p>
            <a:r>
              <a:rPr lang="en-US" dirty="0" smtClean="0"/>
              <a:t>What does Part 48 say?</a:t>
            </a:r>
            <a:endParaRPr lang="en-US" dirty="0"/>
          </a:p>
        </p:txBody>
      </p:sp>
      <p:pic>
        <p:nvPicPr>
          <p:cNvPr id="5" name="Picture 4" descr="single word requests - What term can be given to the li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31" y="2709058"/>
            <a:ext cx="3391673" cy="2019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376952">
            <a:off x="8838119" y="385010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Registration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048206" y="818606"/>
            <a:ext cx="2845898" cy="17912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Look at me! I am a 44809 UAS and weigh 0.55 lbs. or less!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4523" y="3830493"/>
            <a:ext cx="7074568" cy="160476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31730" y="4876345"/>
            <a:ext cx="354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Here’s one of those “exceptions” for ltd rec flyers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7430703" y="4898628"/>
            <a:ext cx="1001027" cy="3316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more insight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588" y="1219216"/>
            <a:ext cx="6365965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Interim Final Rule </a:t>
            </a:r>
            <a:r>
              <a:rPr lang="en-US" sz="2400" dirty="0" smtClean="0">
                <a:solidFill>
                  <a:prstClr val="black"/>
                </a:solidFill>
              </a:rPr>
              <a:t>(IFR) for </a:t>
            </a:r>
            <a:r>
              <a:rPr lang="en-US" sz="2400" dirty="0">
                <a:solidFill>
                  <a:prstClr val="black"/>
                </a:solidFill>
              </a:rPr>
              <a:t>Registering and Marking a Small UAS </a:t>
            </a:r>
            <a:r>
              <a:rPr lang="en-US" sz="2400" b="1" dirty="0" smtClean="0">
                <a:hlinkClick r:id="rId2"/>
              </a:rPr>
              <a:t>www.regulations.gov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1"/>
            <a:r>
              <a:rPr lang="en-US" sz="2000" b="1" dirty="0"/>
              <a:t>Rule by FAA on 12/21/2015 </a:t>
            </a:r>
          </a:p>
          <a:p>
            <a:pPr lvl="1"/>
            <a:r>
              <a:rPr lang="en-US" sz="2000" b="1" dirty="0" smtClean="0"/>
              <a:t>RIN 2120–AK82</a:t>
            </a:r>
          </a:p>
          <a:p>
            <a:pPr lvl="1"/>
            <a:r>
              <a:rPr lang="en-US" sz="2000" b="1" dirty="0" smtClean="0"/>
              <a:t>ID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b="1" dirty="0"/>
              <a:t>FAA-2015-7396-0004</a:t>
            </a:r>
            <a:r>
              <a:rPr lang="en-US" sz="2000" b="1" dirty="0" smtClean="0"/>
              <a:t> </a:t>
            </a:r>
          </a:p>
          <a:p>
            <a:pPr marL="342900" lvl="1" indent="0">
              <a:buNone/>
            </a:pPr>
            <a:endParaRPr lang="en-US" sz="2000" b="1" dirty="0"/>
          </a:p>
          <a:p>
            <a:pPr marL="285750" indent="-285750"/>
            <a:r>
              <a:rPr lang="en-US" sz="2200" dirty="0" smtClean="0"/>
              <a:t>This </a:t>
            </a:r>
            <a:r>
              <a:rPr lang="en-US" sz="2200" dirty="0"/>
              <a:t>interim final rule (IFR) provides an </a:t>
            </a:r>
            <a:r>
              <a:rPr lang="en-US" sz="2200" i="1" u="sng" dirty="0"/>
              <a:t>alternative process </a:t>
            </a:r>
            <a:r>
              <a:rPr lang="en-US" sz="2200" dirty="0"/>
              <a:t>that small unmanned aircraft owners may use to comply with the statutory requirements for aircraft operations</a:t>
            </a:r>
          </a:p>
          <a:p>
            <a:endParaRPr lang="en-US" dirty="0"/>
          </a:p>
        </p:txBody>
      </p:sp>
      <p:pic>
        <p:nvPicPr>
          <p:cNvPr id="5" name="Picture 4" descr="Call: Cerchiamo un revisore contabile / Avviso di gar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33" y="1672045"/>
            <a:ext cx="5192607" cy="3445680"/>
          </a:xfrm>
          <a:prstGeom prst="rect">
            <a:avLst/>
          </a:prstGeom>
        </p:spPr>
      </p:pic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316" y="222106"/>
            <a:ext cx="10515600" cy="1325563"/>
          </a:xfrm>
        </p:spPr>
        <p:txBody>
          <a:bodyPr/>
          <a:lstStyle/>
          <a:p>
            <a:r>
              <a:rPr lang="en-US" dirty="0" smtClean="0"/>
              <a:t>From the Interim Final Rule Part 48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1316" y="1300755"/>
            <a:ext cx="8714450" cy="5239318"/>
          </a:xfrm>
        </p:spPr>
        <p:txBody>
          <a:bodyPr>
            <a:noAutofit/>
          </a:bodyPr>
          <a:lstStyle/>
          <a:p>
            <a:r>
              <a:rPr lang="en-US" sz="2200" b="0" dirty="0" smtClean="0"/>
              <a:t>“Small </a:t>
            </a:r>
            <a:r>
              <a:rPr lang="en-US" sz="2200" b="0" dirty="0"/>
              <a:t>unmanned </a:t>
            </a:r>
            <a:r>
              <a:rPr lang="en-US" sz="2200" b="0" dirty="0" smtClean="0"/>
              <a:t>aircraft used </a:t>
            </a:r>
            <a:r>
              <a:rPr lang="en-US" sz="2200" b="0" dirty="0"/>
              <a:t>in non-military </a:t>
            </a:r>
            <a:r>
              <a:rPr lang="en-US" sz="2200" i="1" u="sng" dirty="0"/>
              <a:t>public </a:t>
            </a:r>
            <a:r>
              <a:rPr lang="en-US" sz="2200" i="1" u="sng" dirty="0" smtClean="0"/>
              <a:t>aircraft  (i.e. Part 91) </a:t>
            </a:r>
            <a:r>
              <a:rPr lang="en-US" sz="2200" b="0" dirty="0" smtClean="0"/>
              <a:t>operations </a:t>
            </a:r>
            <a:r>
              <a:rPr lang="en-US" sz="2200" b="0" dirty="0"/>
              <a:t>are subject to the </a:t>
            </a:r>
            <a:r>
              <a:rPr lang="en-US" sz="2200" b="0" dirty="0" smtClean="0"/>
              <a:t>registration requirements </a:t>
            </a:r>
            <a:r>
              <a:rPr lang="en-US" sz="2200" b="0" dirty="0"/>
              <a:t>of 49 U.S.C. 44101 and </a:t>
            </a:r>
            <a:r>
              <a:rPr lang="en-US" sz="2200" b="0" dirty="0" smtClean="0"/>
              <a:t>as such</a:t>
            </a:r>
            <a:r>
              <a:rPr lang="en-US" sz="2200" b="0" dirty="0"/>
              <a:t>, </a:t>
            </a:r>
            <a:r>
              <a:rPr lang="en-US" sz="2200" b="0" i="1" u="sng" dirty="0">
                <a:solidFill>
                  <a:srgbClr val="FF0000"/>
                </a:solidFill>
              </a:rPr>
              <a:t>must complete the </a:t>
            </a:r>
            <a:r>
              <a:rPr lang="en-US" sz="2200" b="0" i="1" u="sng" dirty="0" smtClean="0">
                <a:solidFill>
                  <a:srgbClr val="FF0000"/>
                </a:solidFill>
              </a:rPr>
              <a:t>registration process</a:t>
            </a:r>
            <a:r>
              <a:rPr lang="en-US" sz="2200" b="0" dirty="0" smtClean="0"/>
              <a:t> </a:t>
            </a:r>
            <a:r>
              <a:rPr lang="en-US" sz="2200" b="0" dirty="0"/>
              <a:t>provided in part 47. </a:t>
            </a:r>
            <a:r>
              <a:rPr lang="en-US" sz="2200" b="0" dirty="0" smtClean="0"/>
              <a:t>These aircraft </a:t>
            </a:r>
            <a:r>
              <a:rPr lang="en-US" sz="2200" b="0" dirty="0"/>
              <a:t>may also be registered </a:t>
            </a:r>
            <a:r>
              <a:rPr lang="en-US" sz="2200" b="0" dirty="0" smtClean="0"/>
              <a:t>in accordance </a:t>
            </a:r>
            <a:r>
              <a:rPr lang="en-US" sz="2200" b="0" dirty="0"/>
              <a:t>with the part 48 </a:t>
            </a:r>
            <a:r>
              <a:rPr lang="en-US" sz="2200" b="0" dirty="0" smtClean="0"/>
              <a:t>process”</a:t>
            </a:r>
          </a:p>
          <a:p>
            <a:pPr marL="0" indent="0">
              <a:buNone/>
            </a:pPr>
            <a:endParaRPr lang="en-US" sz="2200" b="0" dirty="0" smtClean="0"/>
          </a:p>
          <a:p>
            <a:r>
              <a:rPr lang="en-US" sz="2200" b="0" dirty="0" smtClean="0"/>
              <a:t>“48.5(b) …Small unmanned </a:t>
            </a:r>
            <a:r>
              <a:rPr lang="en-US" sz="2200" b="0" dirty="0"/>
              <a:t>aircraft owners authorized </a:t>
            </a:r>
            <a:r>
              <a:rPr lang="en-US" sz="2200" b="0" dirty="0" smtClean="0"/>
              <a:t>to conduct </a:t>
            </a:r>
            <a:r>
              <a:rPr lang="en-US" sz="2200" b="0" dirty="0"/>
              <a:t>operations </a:t>
            </a:r>
            <a:r>
              <a:rPr lang="en-US" sz="2200" dirty="0"/>
              <a:t>other than </a:t>
            </a:r>
            <a:r>
              <a:rPr lang="en-US" sz="2200" dirty="0" smtClean="0"/>
              <a:t>model aircraft operations (i.e. Part 107) </a:t>
            </a:r>
            <a:r>
              <a:rPr lang="en-US" sz="2200" b="0" i="1" u="sng" dirty="0">
                <a:solidFill>
                  <a:srgbClr val="FF0000"/>
                </a:solidFill>
              </a:rPr>
              <a:t>must register </a:t>
            </a:r>
            <a:r>
              <a:rPr lang="en-US" sz="2200" b="0" dirty="0" smtClean="0"/>
              <a:t>the small </a:t>
            </a:r>
            <a:r>
              <a:rPr lang="en-US" sz="2200" b="0" dirty="0"/>
              <a:t>unmanned aircraft </a:t>
            </a:r>
            <a:r>
              <a:rPr lang="en-US" sz="2200" b="0" dirty="0" smtClean="0"/>
              <a:t>in with </a:t>
            </a:r>
            <a:r>
              <a:rPr lang="en-US" sz="2200" b="0" dirty="0"/>
              <a:t>part 47 of this chapter. </a:t>
            </a:r>
            <a:r>
              <a:rPr lang="en-US" sz="2200" b="0" dirty="0" smtClean="0"/>
              <a:t>Beginning March </a:t>
            </a:r>
            <a:r>
              <a:rPr lang="en-US" sz="2200" b="0" dirty="0"/>
              <a:t>31, 2016, small </a:t>
            </a:r>
            <a:r>
              <a:rPr lang="en-US" sz="2200" b="0" dirty="0" smtClean="0"/>
              <a:t>unmanned aircraft </a:t>
            </a:r>
            <a:r>
              <a:rPr lang="en-US" sz="2200" b="0" dirty="0"/>
              <a:t>operated as other than </a:t>
            </a:r>
            <a:r>
              <a:rPr lang="en-US" sz="2200" b="0" dirty="0" smtClean="0"/>
              <a:t>model aircraft </a:t>
            </a:r>
            <a:r>
              <a:rPr lang="en-US" sz="2200" b="0" dirty="0"/>
              <a:t>may complete </a:t>
            </a:r>
            <a:r>
              <a:rPr lang="en-US" sz="2200" b="0" dirty="0" smtClean="0"/>
              <a:t>aircraft registration </a:t>
            </a:r>
            <a:r>
              <a:rPr lang="en-US" sz="2200" b="0" dirty="0"/>
              <a:t>in accordance with this </a:t>
            </a:r>
            <a:r>
              <a:rPr lang="en-US" sz="2200" b="0" dirty="0" smtClean="0"/>
              <a:t>part”</a:t>
            </a:r>
            <a:endParaRPr lang="en-US" sz="2200" b="0" dirty="0"/>
          </a:p>
        </p:txBody>
      </p:sp>
      <p:pic>
        <p:nvPicPr>
          <p:cNvPr id="6" name="Picture 5" descr="Natural kind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00" y="1760354"/>
            <a:ext cx="2280841" cy="3247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6635" y="1284679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Nuggets of Gold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904"/>
          </a:xfrm>
        </p:spPr>
        <p:txBody>
          <a:bodyPr/>
          <a:lstStyle/>
          <a:p>
            <a:r>
              <a:rPr lang="en-US" dirty="0" smtClean="0"/>
              <a:t>Proof of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93" y="1344362"/>
            <a:ext cx="7968915" cy="4411545"/>
          </a:xfrm>
        </p:spPr>
        <p:txBody>
          <a:bodyPr>
            <a:noAutofit/>
          </a:bodyPr>
          <a:lstStyle/>
          <a:p>
            <a:r>
              <a:rPr lang="en-US" sz="2400" dirty="0" smtClean="0"/>
              <a:t>49 </a:t>
            </a:r>
            <a:r>
              <a:rPr lang="en-US" sz="2400" dirty="0"/>
              <a:t>U.S.C. § </a:t>
            </a:r>
            <a:r>
              <a:rPr lang="en-US" sz="2400" dirty="0" smtClean="0"/>
              <a:t>44809 </a:t>
            </a:r>
            <a:r>
              <a:rPr lang="en-US" sz="2400" b="1" dirty="0"/>
              <a:t>Exception for limited recreational operations of unmanned aircraft</a:t>
            </a:r>
            <a:endParaRPr lang="en-US" sz="2400" dirty="0" smtClean="0"/>
          </a:p>
          <a:p>
            <a:pPr lvl="1"/>
            <a:r>
              <a:rPr lang="en-US" sz="2200" b="1" dirty="0" smtClean="0"/>
              <a:t>(</a:t>
            </a:r>
            <a:r>
              <a:rPr lang="en-US" sz="2200" b="1" dirty="0"/>
              <a:t>a</a:t>
            </a:r>
            <a:r>
              <a:rPr lang="en-US" sz="2200" b="1" dirty="0" smtClean="0"/>
              <a:t>) (</a:t>
            </a:r>
            <a:r>
              <a:rPr lang="en-US" sz="2200" b="1" dirty="0"/>
              <a:t>8</a:t>
            </a:r>
            <a:r>
              <a:rPr lang="en-US" sz="2200" b="1" dirty="0" smtClean="0"/>
              <a:t>) </a:t>
            </a:r>
            <a:r>
              <a:rPr lang="en-US" sz="2200" dirty="0" smtClean="0"/>
              <a:t>…and </a:t>
            </a:r>
            <a:r>
              <a:rPr lang="en-US" sz="2200" dirty="0"/>
              <a:t>proof of registration is made available to the Administrator or a designee of the Administrator or </a:t>
            </a:r>
            <a:r>
              <a:rPr lang="en-US" sz="2200" dirty="0">
                <a:solidFill>
                  <a:srgbClr val="FF0000"/>
                </a:solidFill>
              </a:rPr>
              <a:t>law enforcement </a:t>
            </a:r>
            <a:r>
              <a:rPr lang="en-US" sz="2200" dirty="0"/>
              <a:t>upon </a:t>
            </a:r>
            <a:r>
              <a:rPr lang="en-US" sz="2200" dirty="0" smtClean="0"/>
              <a:t>request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400" dirty="0"/>
              <a:t>49 USC </a:t>
            </a:r>
            <a:r>
              <a:rPr lang="en-US" sz="2400" dirty="0" smtClean="0"/>
              <a:t>44103 Registration of Aircraft </a:t>
            </a:r>
            <a:r>
              <a:rPr lang="en-US" sz="2400" b="1" dirty="0" smtClean="0"/>
              <a:t>(</a:t>
            </a:r>
            <a:r>
              <a:rPr lang="en-US" sz="2400" b="1" dirty="0"/>
              <a:t>d</a:t>
            </a:r>
            <a:r>
              <a:rPr lang="en-US" sz="2400" b="1" dirty="0" smtClean="0"/>
              <a:t>) Certificates </a:t>
            </a:r>
            <a:r>
              <a:rPr lang="en-US" sz="2400" b="1" dirty="0"/>
              <a:t>Available for Inspection</a:t>
            </a:r>
            <a:r>
              <a:rPr lang="en-US" sz="2400" b="1" dirty="0" smtClean="0"/>
              <a:t>.</a:t>
            </a:r>
            <a:r>
              <a:rPr lang="en-US" sz="2200" b="1" dirty="0" smtClean="0"/>
              <a:t>— </a:t>
            </a:r>
          </a:p>
          <a:p>
            <a:pPr lvl="1"/>
            <a:r>
              <a:rPr lang="en-US" sz="2200" dirty="0" smtClean="0"/>
              <a:t>An </a:t>
            </a:r>
            <a:r>
              <a:rPr lang="en-US" sz="2200" dirty="0"/>
              <a:t>operator of an </a:t>
            </a:r>
            <a:r>
              <a:rPr lang="en-US" sz="2200" dirty="0" smtClean="0"/>
              <a:t>aircraft shall </a:t>
            </a:r>
            <a:r>
              <a:rPr lang="en-US" sz="2200" dirty="0"/>
              <a:t>make available for inspection a certificate of registration for the </a:t>
            </a:r>
            <a:r>
              <a:rPr lang="en-US" sz="2200" dirty="0" smtClean="0"/>
              <a:t>aircraft when </a:t>
            </a:r>
            <a:r>
              <a:rPr lang="en-US" sz="2200" dirty="0"/>
              <a:t>requested by a </a:t>
            </a:r>
            <a:r>
              <a:rPr lang="en-US" sz="2200" dirty="0" smtClean="0"/>
              <a:t>United States</a:t>
            </a:r>
            <a:r>
              <a:rPr lang="en-US" sz="2200" dirty="0"/>
              <a:t> Government, State, or local </a:t>
            </a:r>
            <a:r>
              <a:rPr lang="en-US" sz="2200" dirty="0">
                <a:solidFill>
                  <a:srgbClr val="FF0000"/>
                </a:solidFill>
              </a:rPr>
              <a:t>law enforcement </a:t>
            </a:r>
            <a:r>
              <a:rPr lang="en-US" sz="2200" dirty="0" smtClean="0"/>
              <a:t>officer</a:t>
            </a:r>
            <a:endParaRPr lang="en-US" sz="2200" dirty="0"/>
          </a:p>
          <a:p>
            <a:endParaRPr lang="en-US" dirty="0"/>
          </a:p>
        </p:txBody>
      </p:sp>
      <p:pic>
        <p:nvPicPr>
          <p:cNvPr id="5" name="Picture 4" descr="runway ninja model with a gun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08" y="2498426"/>
            <a:ext cx="3242967" cy="2329455"/>
          </a:xfrm>
          <a:prstGeom prst="rect">
            <a:avLst/>
          </a:prstGeom>
        </p:spPr>
      </p:pic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t smug look.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7865" y="1992430"/>
            <a:ext cx="3034338" cy="2094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17" y="139332"/>
            <a:ext cx="10515600" cy="95353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0" y="1243094"/>
            <a:ext cx="8596392" cy="5541601"/>
          </a:xfrm>
        </p:spPr>
        <p:txBody>
          <a:bodyPr>
            <a:noAutofit/>
          </a:bodyPr>
          <a:lstStyle/>
          <a:p>
            <a:r>
              <a:rPr lang="en-US" sz="2200" b="0" dirty="0" smtClean="0"/>
              <a:t>Per 49 USC 44102, all aircraft must be registered </a:t>
            </a:r>
            <a:r>
              <a:rPr lang="en-US" sz="2200" b="0" dirty="0"/>
              <a:t>prior to </a:t>
            </a:r>
            <a:r>
              <a:rPr lang="en-US" sz="2200" b="0" dirty="0" smtClean="0"/>
              <a:t>operation, </a:t>
            </a:r>
            <a:r>
              <a:rPr lang="en-US" sz="2200" b="0" i="1" u="sng" dirty="0" smtClean="0">
                <a:solidFill>
                  <a:srgbClr val="FF0000"/>
                </a:solidFill>
              </a:rPr>
              <a:t>EXCEPT</a:t>
            </a:r>
            <a:r>
              <a:rPr lang="en-US" sz="2200" b="0" dirty="0" smtClean="0"/>
              <a:t> small UAS flown under 49 USC 44809 (the </a:t>
            </a:r>
            <a:r>
              <a:rPr lang="en-US" sz="2200" b="0" i="1" dirty="0" smtClean="0"/>
              <a:t>exception</a:t>
            </a:r>
            <a:r>
              <a:rPr lang="en-US" sz="2200" b="0" dirty="0" smtClean="0"/>
              <a:t> for limited rec flyers) that weigh 0.55 pounds or less, and they have to show it to LE and the FAA upon request</a:t>
            </a:r>
          </a:p>
          <a:p>
            <a:pPr marL="0" indent="0">
              <a:buNone/>
            </a:pPr>
            <a:endParaRPr lang="en-US" sz="2200" b="0" dirty="0" smtClean="0"/>
          </a:p>
          <a:p>
            <a:pPr marL="0" indent="0">
              <a:buNone/>
            </a:pPr>
            <a:r>
              <a:rPr lang="en-US" sz="2400" b="0" dirty="0" smtClean="0"/>
              <a:t>But…</a:t>
            </a:r>
          </a:p>
          <a:p>
            <a:pPr marL="0" indent="0">
              <a:buNone/>
            </a:pPr>
            <a:endParaRPr lang="en-US" sz="2400" b="0" dirty="0" smtClean="0"/>
          </a:p>
          <a:p>
            <a:r>
              <a:rPr lang="en-US" sz="2200" b="0" dirty="0" smtClean="0">
                <a:solidFill>
                  <a:srgbClr val="FF0000"/>
                </a:solidFill>
              </a:rPr>
              <a:t>If not fully complying with 49 USC 44809 or the interim guidance</a:t>
            </a:r>
            <a:r>
              <a:rPr lang="en-US" sz="2200" b="0" i="1" dirty="0" smtClean="0">
                <a:solidFill>
                  <a:srgbClr val="FF0000"/>
                </a:solidFill>
              </a:rPr>
              <a:t>, </a:t>
            </a:r>
            <a:r>
              <a:rPr lang="en-US" sz="2200" b="0" dirty="0" smtClean="0">
                <a:solidFill>
                  <a:srgbClr val="FF0000"/>
                </a:solidFill>
              </a:rPr>
              <a:t>they are governed by Part 107 (or Part 91), </a:t>
            </a:r>
            <a:r>
              <a:rPr lang="en-US" sz="2200" b="0" dirty="0" smtClean="0"/>
              <a:t>which points back to 91.203(a) and requires that the drone must be registered, irrespective of weight, and they have to show it to LE and the FAA upon request</a:t>
            </a:r>
            <a:endParaRPr lang="en-US" sz="2200" b="0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68371"/>
            <a:ext cx="11296651" cy="609600"/>
          </a:xfrm>
        </p:spPr>
        <p:txBody>
          <a:bodyPr/>
          <a:lstStyle/>
          <a:p>
            <a:r>
              <a:rPr lang="en-US" dirty="0" smtClean="0"/>
              <a:t>Does a small UAS weighing 0.55 pounds or less have to be registered?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92" y="2066393"/>
            <a:ext cx="4517989" cy="2871367"/>
          </a:xfrm>
        </p:spPr>
        <p:txBody>
          <a:bodyPr/>
          <a:lstStyle/>
          <a:p>
            <a:r>
              <a:rPr lang="en-US" b="0" dirty="0" smtClean="0"/>
              <a:t>If flying under Part 91,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If flying under Part 107,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If flying under the Exception for Limited Rec Flyers 44809,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1455-D66D-4843-9481-E9D34D27D62D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4C9-9ED5-FE44-93FD-3A47AE452F57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File:The answer logo copy111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58" y="2046122"/>
            <a:ext cx="5539318" cy="2582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763478" y="4900365"/>
            <a:ext cx="544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b="1" dirty="0" smtClean="0"/>
              <a:t>What rule is </a:t>
            </a:r>
            <a:r>
              <a:rPr lang="en-US" sz="2000" b="1" dirty="0" smtClean="0">
                <a:solidFill>
                  <a:srgbClr val="FF0000"/>
                </a:solidFill>
              </a:rPr>
              <a:t>the flight </a:t>
            </a:r>
            <a:r>
              <a:rPr lang="en-US" sz="2000" b="1" i="1" dirty="0" smtClean="0"/>
              <a:t>(really) </a:t>
            </a:r>
            <a:r>
              <a:rPr lang="en-US" sz="2000" b="1" dirty="0" smtClean="0"/>
              <a:t>governed by?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885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8203" y="344557"/>
            <a:ext cx="8133377" cy="874643"/>
          </a:xfrm>
        </p:spPr>
        <p:txBody>
          <a:bodyPr>
            <a:noAutofit/>
          </a:bodyPr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203" y="1397000"/>
            <a:ext cx="10731797" cy="449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is current as of today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check for information changes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Reach out to FPM or UAS Help Desk if needed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Email to UAShelp@faa.gov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WWW.FAA.GOV/UAS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4C9-9ED5-FE44-93FD-3A47AE452F5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852" y="27346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UAS Registration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904890" y="1730483"/>
            <a:ext cx="10515600" cy="20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2800" kern="0" dirty="0" smtClean="0"/>
              <a:t>The Question on everyone’s mind…</a:t>
            </a:r>
          </a:p>
          <a:p>
            <a:pPr>
              <a:buNone/>
            </a:pPr>
            <a:endParaRPr lang="en-US" sz="2800" kern="0" dirty="0" smtClean="0"/>
          </a:p>
          <a:p>
            <a:pPr>
              <a:buNone/>
            </a:pPr>
            <a:r>
              <a:rPr lang="en-US" sz="2800" kern="0" dirty="0" smtClean="0"/>
              <a:t>Does a drone that weighs 0.55 pounds or less, such as the </a:t>
            </a:r>
            <a:r>
              <a:rPr lang="en-US" sz="2800" kern="0" dirty="0" smtClean="0">
                <a:solidFill>
                  <a:schemeClr val="accent2"/>
                </a:solidFill>
              </a:rPr>
              <a:t>Mavic Mini </a:t>
            </a:r>
            <a:r>
              <a:rPr lang="en-US" sz="2800" kern="0" dirty="0" smtClean="0"/>
              <a:t>need to be </a:t>
            </a:r>
            <a:r>
              <a:rPr lang="en-US" sz="2800" kern="0" dirty="0" smtClean="0">
                <a:solidFill>
                  <a:schemeClr val="accent2"/>
                </a:solidFill>
              </a:rPr>
              <a:t>registered</a:t>
            </a:r>
            <a:r>
              <a:rPr lang="en-US" sz="2800" kern="0" dirty="0" smtClean="0"/>
              <a:t>?</a:t>
            </a:r>
            <a:endParaRPr lang="en-US" sz="2800" kern="0" dirty="0"/>
          </a:p>
        </p:txBody>
      </p:sp>
      <p:pic>
        <p:nvPicPr>
          <p:cNvPr id="6" name="Picture 5" descr="DJI Mavic Mini Foldable Camera Drone | Gadgets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47" y="3715351"/>
            <a:ext cx="1915886" cy="1341120"/>
          </a:xfrm>
          <a:prstGeom prst="rect">
            <a:avLst/>
          </a:prstGeom>
        </p:spPr>
      </p:pic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21256"/>
          <a:stretch/>
        </p:blipFill>
        <p:spPr>
          <a:xfrm>
            <a:off x="6099092" y="1785257"/>
            <a:ext cx="5761587" cy="38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385" y="228600"/>
            <a:ext cx="8419171" cy="1143000"/>
          </a:xfrm>
        </p:spPr>
        <p:txBody>
          <a:bodyPr/>
          <a:lstStyle/>
          <a:p>
            <a:r>
              <a:rPr lang="en-US" sz="3200" dirty="0" smtClean="0"/>
              <a:t>It depends…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49298" y="1859280"/>
            <a:ext cx="7981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 smtClean="0"/>
              <a:t>Which flight rules apply to the flight?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/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/>
              <a:t>14 CFR Part 91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/>
              <a:t>14 CFR Part 107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/>
              <a:t>49 USC 44809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Exception</a:t>
            </a:r>
            <a:r>
              <a:rPr lang="en-US" sz="2400" dirty="0" smtClean="0"/>
              <a:t> for Ltd Rec Flyers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0" b="46888"/>
          <a:stretch/>
        </p:blipFill>
        <p:spPr>
          <a:xfrm>
            <a:off x="122663" y="299408"/>
            <a:ext cx="2453270" cy="1072192"/>
          </a:xfrm>
          <a:prstGeom prst="rect">
            <a:avLst/>
          </a:prstGeom>
        </p:spPr>
      </p:pic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at the very beginning…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372" y="1078029"/>
            <a:ext cx="8225990" cy="4947386"/>
          </a:xfrm>
        </p:spPr>
        <p:txBody>
          <a:bodyPr/>
          <a:lstStyle/>
          <a:p>
            <a:r>
              <a:rPr lang="en-US" sz="2400" b="0" dirty="0"/>
              <a:t>49 U.S.C. 44102 requires </a:t>
            </a:r>
            <a:r>
              <a:rPr lang="en-US" sz="2400" b="0" dirty="0" smtClean="0">
                <a:solidFill>
                  <a:srgbClr val="FF0000"/>
                </a:solidFill>
              </a:rPr>
              <a:t>all</a:t>
            </a:r>
            <a:r>
              <a:rPr lang="en-US" sz="2400" b="0" dirty="0" smtClean="0"/>
              <a:t> aircraft </a:t>
            </a:r>
            <a:r>
              <a:rPr lang="en-US" sz="2400" b="0" dirty="0"/>
              <a:t>to be registered prior to </a:t>
            </a:r>
            <a:r>
              <a:rPr lang="en-US" sz="2400" b="0" dirty="0" smtClean="0"/>
              <a:t>operation</a:t>
            </a:r>
          </a:p>
          <a:p>
            <a:pPr marL="0" indent="0">
              <a:buNone/>
            </a:pPr>
            <a:endParaRPr lang="en-US" sz="2400" b="0" dirty="0" smtClean="0"/>
          </a:p>
          <a:p>
            <a:r>
              <a:rPr lang="en-US" sz="2400" b="0" dirty="0" smtClean="0"/>
              <a:t>UAS are </a:t>
            </a:r>
            <a:r>
              <a:rPr lang="en-US" sz="2400" b="0" dirty="0"/>
              <a:t>aircraft, per 49 USC 44801 (11) </a:t>
            </a:r>
          </a:p>
          <a:p>
            <a:pPr marL="0" indent="0">
              <a:buNone/>
            </a:pPr>
            <a:endParaRPr lang="en-US" sz="2400" b="0" dirty="0" smtClean="0"/>
          </a:p>
          <a:p>
            <a:r>
              <a:rPr lang="en-US" sz="2400" b="0" dirty="0" smtClean="0"/>
              <a:t>There is no weight threshold or limitation in this requirement</a:t>
            </a:r>
          </a:p>
          <a:p>
            <a:pPr marL="0" indent="0">
              <a:buNone/>
            </a:pPr>
            <a:endParaRPr lang="en-US" sz="2400" b="0" dirty="0" smtClean="0"/>
          </a:p>
          <a:p>
            <a:r>
              <a:rPr lang="en-US" sz="2400" b="0" dirty="0"/>
              <a:t>I</a:t>
            </a:r>
            <a:r>
              <a:rPr lang="en-US" sz="2400" b="0" dirty="0" smtClean="0"/>
              <a:t>n general, all UAS, being aircraft, must be registered, irrespective of weight, but </a:t>
            </a:r>
            <a:r>
              <a:rPr lang="en-US" sz="2400" b="0" dirty="0" smtClean="0">
                <a:solidFill>
                  <a:srgbClr val="FF0000"/>
                </a:solidFill>
              </a:rPr>
              <a:t>there is an exception</a:t>
            </a:r>
            <a:endParaRPr lang="en-US" dirty="0"/>
          </a:p>
        </p:txBody>
      </p:sp>
      <p:pic>
        <p:nvPicPr>
          <p:cNvPr id="7" name="Picture 6" descr="Follow the Yellow Brick Road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16" y="1376413"/>
            <a:ext cx="3162957" cy="2372218"/>
          </a:xfrm>
          <a:prstGeom prst="rect">
            <a:avLst/>
          </a:prstGeom>
        </p:spPr>
      </p:pic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517094"/>
            <a:ext cx="7301964" cy="609600"/>
          </a:xfrm>
        </p:spPr>
        <p:txBody>
          <a:bodyPr/>
          <a:lstStyle/>
          <a:p>
            <a:r>
              <a:rPr lang="en-US" dirty="0" smtClean="0"/>
              <a:t>A Refresher on UAS Operating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16" y="1325248"/>
            <a:ext cx="6154284" cy="4391025"/>
          </a:xfrm>
        </p:spPr>
        <p:txBody>
          <a:bodyPr/>
          <a:lstStyle/>
          <a:p>
            <a:r>
              <a:rPr lang="en-US" dirty="0" smtClean="0"/>
              <a:t>UAS operate under 14 CFR Part 91 for</a:t>
            </a:r>
          </a:p>
          <a:p>
            <a:pPr lvl="1"/>
            <a:r>
              <a:rPr lang="en-US" dirty="0" smtClean="0"/>
              <a:t> Public Aircraft Operations</a:t>
            </a:r>
          </a:p>
          <a:p>
            <a:pPr lvl="1"/>
            <a:r>
              <a:rPr lang="en-US" dirty="0" smtClean="0"/>
              <a:t>Grant of Exemption under 44807 (civil UAS 55 pounds or more)</a:t>
            </a:r>
          </a:p>
          <a:p>
            <a:pPr lvl="1"/>
            <a:r>
              <a:rPr lang="en-US" dirty="0" smtClean="0"/>
              <a:t>Special Airworthiness Certificate-Experimental Category</a:t>
            </a:r>
          </a:p>
          <a:p>
            <a:pPr lvl="1"/>
            <a:r>
              <a:rPr lang="en-US" dirty="0" smtClean="0"/>
              <a:t>Type Certificate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UAS operate under 14 CFR Part 107 for 	</a:t>
            </a:r>
          </a:p>
          <a:p>
            <a:pPr lvl="1"/>
            <a:r>
              <a:rPr lang="en-US" dirty="0" smtClean="0"/>
              <a:t>civil UAS &lt;55 pounds</a:t>
            </a:r>
          </a:p>
          <a:p>
            <a:endParaRPr lang="en-US" dirty="0" smtClean="0"/>
          </a:p>
          <a:p>
            <a:r>
              <a:rPr lang="en-US" dirty="0" smtClean="0"/>
              <a:t>UAS operate under the Exception for Limited Rec Flyers Section 44809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1455-D66D-4843-9481-E9D34D27D62D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4C9-9ED5-FE44-93FD-3A47AE452F57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2016 Drone Cinematography: The Top 5 Drones to Bu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00" y="1611963"/>
            <a:ext cx="5178191" cy="34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8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CFR Part 91 Registration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7646" y="992641"/>
            <a:ext cx="738844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solidFill>
                  <a:prstClr val="black"/>
                </a:solidFill>
              </a:rPr>
              <a:t>UAS flown under Part 91 must register per §</a:t>
            </a:r>
            <a:r>
              <a:rPr lang="en-US" sz="2400" b="1" i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91.203(a</a:t>
            </a:r>
            <a:r>
              <a:rPr lang="en-US" sz="2400" b="1" dirty="0">
                <a:solidFill>
                  <a:prstClr val="black"/>
                </a:solidFill>
              </a:rPr>
              <a:t>)(2</a:t>
            </a:r>
            <a:r>
              <a:rPr lang="en-US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 smtClean="0">
                <a:solidFill>
                  <a:prstClr val="black"/>
                </a:solidFill>
              </a:rPr>
              <a:t>“</a:t>
            </a:r>
            <a:r>
              <a:rPr lang="en-US" sz="2200" i="1" dirty="0">
                <a:solidFill>
                  <a:srgbClr val="FF0000"/>
                </a:solidFill>
              </a:rPr>
              <a:t>An effective U.S. registration certificate issued to its owner </a:t>
            </a:r>
            <a:r>
              <a:rPr lang="en-US" sz="2200" i="1" dirty="0" smtClean="0">
                <a:solidFill>
                  <a:prstClr val="black"/>
                </a:solidFill>
              </a:rPr>
              <a:t>…</a:t>
            </a:r>
            <a:r>
              <a:rPr lang="en-US" sz="2200" b="1" i="1" dirty="0" smtClean="0"/>
              <a:t>Application</a:t>
            </a:r>
            <a:r>
              <a:rPr lang="en-US" sz="2200" i="1" dirty="0" smtClean="0"/>
              <a:t> </a:t>
            </a:r>
            <a:r>
              <a:rPr lang="en-US" sz="2200" b="1" i="1" dirty="0"/>
              <a:t>as provided for </a:t>
            </a:r>
            <a:r>
              <a:rPr lang="en-US" sz="2200" b="1" i="1" dirty="0">
                <a:solidFill>
                  <a:prstClr val="black"/>
                </a:solidFill>
              </a:rPr>
              <a:t>in </a:t>
            </a:r>
            <a:r>
              <a:rPr lang="en-US" sz="2200" i="1" dirty="0">
                <a:solidFill>
                  <a:prstClr val="black"/>
                </a:solidFill>
              </a:rPr>
              <a:t>§47.31(c), a Certificate of Aircraft registration </a:t>
            </a:r>
            <a:r>
              <a:rPr lang="en-US" sz="2200" b="1" i="1" dirty="0">
                <a:solidFill>
                  <a:prstClr val="black"/>
                </a:solidFill>
              </a:rPr>
              <a:t>as provided in </a:t>
            </a:r>
            <a:r>
              <a:rPr lang="en-US" sz="2200" i="1" dirty="0">
                <a:solidFill>
                  <a:prstClr val="black"/>
                </a:solidFill>
              </a:rPr>
              <a:t>part 48, </a:t>
            </a:r>
            <a:r>
              <a:rPr lang="en-US" sz="2200" i="1" dirty="0" smtClean="0">
                <a:solidFill>
                  <a:prstClr val="black"/>
                </a:solidFill>
              </a:rPr>
              <a:t>….”</a:t>
            </a:r>
            <a:endParaRPr lang="en-US" sz="2200" i="1" dirty="0">
              <a:solidFill>
                <a:prstClr val="black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b="1" u="sng" dirty="0" smtClean="0">
                <a:solidFill>
                  <a:srgbClr val="FF0000"/>
                </a:solidFill>
              </a:rPr>
              <a:t>91.203(a) requires them to have a registration certificate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>
                <a:solidFill>
                  <a:prstClr val="black"/>
                </a:solidFill>
              </a:rPr>
              <a:t>“</a:t>
            </a:r>
            <a:r>
              <a:rPr lang="en-US" sz="2200" b="1" i="1" dirty="0" smtClean="0">
                <a:solidFill>
                  <a:prstClr val="black"/>
                </a:solidFill>
              </a:rPr>
              <a:t>Application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b="1" i="1" dirty="0" smtClean="0">
                <a:solidFill>
                  <a:prstClr val="black"/>
                </a:solidFill>
              </a:rPr>
              <a:t>as </a:t>
            </a:r>
            <a:r>
              <a:rPr lang="en-US" sz="2200" b="1" i="1" dirty="0">
                <a:solidFill>
                  <a:prstClr val="black"/>
                </a:solidFill>
              </a:rPr>
              <a:t>provided </a:t>
            </a:r>
            <a:r>
              <a:rPr lang="en-US" sz="2200" b="1" i="1" dirty="0" smtClean="0">
                <a:solidFill>
                  <a:prstClr val="black"/>
                </a:solidFill>
              </a:rPr>
              <a:t>for in</a:t>
            </a:r>
            <a:r>
              <a:rPr lang="en-US" sz="2200" dirty="0">
                <a:solidFill>
                  <a:prstClr val="black"/>
                </a:solidFill>
              </a:rPr>
              <a:t>” means </a:t>
            </a:r>
            <a:r>
              <a:rPr lang="en-US" sz="2200" b="1" i="1" dirty="0">
                <a:solidFill>
                  <a:srgbClr val="FF0000"/>
                </a:solidFill>
              </a:rPr>
              <a:t>how</a:t>
            </a:r>
            <a:r>
              <a:rPr lang="en-US" sz="2200" dirty="0">
                <a:solidFill>
                  <a:prstClr val="black"/>
                </a:solidFill>
              </a:rPr>
              <a:t> one obtains it, not </a:t>
            </a:r>
            <a:r>
              <a:rPr lang="en-US" sz="2200" dirty="0" smtClean="0">
                <a:solidFill>
                  <a:prstClr val="black"/>
                </a:solidFill>
              </a:rPr>
              <a:t>whether or not </a:t>
            </a:r>
            <a:r>
              <a:rPr lang="en-US" sz="2200" dirty="0">
                <a:solidFill>
                  <a:prstClr val="black"/>
                </a:solidFill>
              </a:rPr>
              <a:t>it’s </a:t>
            </a:r>
            <a:r>
              <a:rPr lang="en-US" sz="2200" dirty="0" smtClean="0">
                <a:solidFill>
                  <a:prstClr val="black"/>
                </a:solidFill>
              </a:rPr>
              <a:t>required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4" name="Picture 3" descr="NCCE 2015 Conference Registration now open! - NCCE's Tech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2" y="0"/>
            <a:ext cx="3877521" cy="2678000"/>
          </a:xfrm>
          <a:prstGeom prst="rect">
            <a:avLst/>
          </a:prstGeom>
        </p:spPr>
      </p:pic>
      <p:pic>
        <p:nvPicPr>
          <p:cNvPr id="5" name="Picture 4" descr="Are we right to fear computers in education – or in lif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53" y="2387064"/>
            <a:ext cx="1157346" cy="3140837"/>
          </a:xfrm>
          <a:prstGeom prst="rect">
            <a:avLst/>
          </a:prstGeom>
        </p:spPr>
      </p:pic>
      <p:pic>
        <p:nvPicPr>
          <p:cNvPr id="6" name="Picture 5" descr="10 Tips to reduce the length of your research paper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89" y="2373393"/>
            <a:ext cx="2378546" cy="315450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an Darnell: Awaken Librarian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56" y="1905801"/>
            <a:ext cx="4120522" cy="29953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74" y="66926"/>
            <a:ext cx="10515600" cy="1325563"/>
          </a:xfrm>
        </p:spPr>
        <p:txBody>
          <a:bodyPr/>
          <a:lstStyle/>
          <a:p>
            <a:r>
              <a:rPr lang="en-US" dirty="0" smtClean="0"/>
              <a:t>14 CFR Part 107 Registration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980" y="1392488"/>
            <a:ext cx="8578517" cy="448854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UAS flown under Part 107 are required to register by §107.13</a:t>
            </a:r>
            <a:r>
              <a:rPr lang="en-US" sz="2400" b="1" dirty="0"/>
              <a:t>  </a:t>
            </a:r>
            <a:endParaRPr lang="en-US" sz="2400" b="1" dirty="0" smtClean="0"/>
          </a:p>
          <a:p>
            <a:r>
              <a:rPr lang="en-US" sz="2400" i="1" dirty="0" smtClean="0"/>
              <a:t>107.13. “A </a:t>
            </a:r>
            <a:r>
              <a:rPr lang="en-US" sz="2400" i="1" dirty="0"/>
              <a:t>person operating a civil small unmanned aircraft system for purposes of flight </a:t>
            </a:r>
            <a:r>
              <a:rPr lang="en-US" sz="2400" i="1" dirty="0">
                <a:solidFill>
                  <a:srgbClr val="FF0000"/>
                </a:solidFill>
              </a:rPr>
              <a:t>must comply with the provisions of §91.203(a)(2) of this </a:t>
            </a:r>
            <a:r>
              <a:rPr lang="en-US" sz="2400" i="1" dirty="0" smtClean="0">
                <a:solidFill>
                  <a:srgbClr val="FF0000"/>
                </a:solidFill>
              </a:rPr>
              <a:t>chapter</a:t>
            </a:r>
            <a:r>
              <a:rPr lang="en-US" sz="2400" i="1" dirty="0" smtClean="0"/>
              <a:t>”</a:t>
            </a:r>
          </a:p>
          <a:p>
            <a:pPr marL="342900" lvl="1" indent="0">
              <a:buNone/>
            </a:pPr>
            <a:endParaRPr lang="en-US" sz="2100" i="1" dirty="0" smtClean="0"/>
          </a:p>
          <a:p>
            <a:r>
              <a:rPr lang="en-US" sz="2400" dirty="0">
                <a:solidFill>
                  <a:srgbClr val="FF0000"/>
                </a:solidFill>
              </a:rPr>
              <a:t>91.203(a) requires them to have a registration </a:t>
            </a:r>
            <a:r>
              <a:rPr lang="en-US" sz="2400" dirty="0" smtClean="0">
                <a:solidFill>
                  <a:srgbClr val="FF0000"/>
                </a:solidFill>
              </a:rPr>
              <a:t>certificate</a:t>
            </a:r>
          </a:p>
          <a:p>
            <a:pPr marL="0" indent="0">
              <a:buNone/>
            </a:pPr>
            <a:endParaRPr lang="en-US" sz="2400" b="0" i="1" dirty="0" smtClean="0"/>
          </a:p>
          <a:p>
            <a:r>
              <a:rPr lang="en-US" sz="2400" b="0" dirty="0" smtClean="0">
                <a:solidFill>
                  <a:prstClr val="black"/>
                </a:solidFill>
              </a:rPr>
              <a:t>There </a:t>
            </a:r>
            <a:r>
              <a:rPr lang="en-US" sz="2400" b="0" dirty="0">
                <a:solidFill>
                  <a:prstClr val="black"/>
                </a:solidFill>
              </a:rPr>
              <a:t>is no weight threshold or </a:t>
            </a:r>
            <a:r>
              <a:rPr lang="en-US" sz="2400" b="0" dirty="0" smtClean="0">
                <a:solidFill>
                  <a:prstClr val="black"/>
                </a:solidFill>
              </a:rPr>
              <a:t>limit specified in </a:t>
            </a:r>
            <a:r>
              <a:rPr lang="en-US" sz="2400" b="0" i="1" dirty="0">
                <a:solidFill>
                  <a:srgbClr val="FF0000"/>
                </a:solidFill>
              </a:rPr>
              <a:t>§91.203(a)(2) </a:t>
            </a:r>
            <a:endParaRPr lang="en-US" sz="2400" b="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i="1" dirty="0">
              <a:solidFill>
                <a:prstClr val="black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49 USC 44809 </a:t>
            </a:r>
            <a:r>
              <a:rPr lang="en-US" b="1" i="1" u="sng" dirty="0" smtClean="0">
                <a:solidFill>
                  <a:srgbClr val="FF0000"/>
                </a:solidFill>
              </a:rPr>
              <a:t>Exception</a:t>
            </a:r>
            <a:r>
              <a:rPr lang="en-US" dirty="0" smtClean="0"/>
              <a:t> for Limited Rec Flyers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148" y="1209735"/>
            <a:ext cx="7593530" cy="3006130"/>
          </a:xfrm>
        </p:spPr>
        <p:txBody>
          <a:bodyPr>
            <a:noAutofit/>
          </a:bodyPr>
          <a:lstStyle/>
          <a:p>
            <a:r>
              <a:rPr lang="en-US" dirty="0"/>
              <a:t>PL 115-254, Sec. 349 (49 USC 44809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 smtClean="0"/>
              <a:t>(</a:t>
            </a:r>
            <a:r>
              <a:rPr lang="en-US" sz="2200" dirty="0"/>
              <a:t>8) The aircraft is registered and marked in </a:t>
            </a:r>
            <a:r>
              <a:rPr lang="en-US" sz="2200" dirty="0" smtClean="0"/>
              <a:t>accordance with </a:t>
            </a:r>
            <a:r>
              <a:rPr lang="en-US" sz="2200" dirty="0"/>
              <a:t>chapter 441 of this title and </a:t>
            </a:r>
            <a:r>
              <a:rPr lang="en-US" sz="2200" dirty="0" smtClean="0"/>
              <a:t>…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Rec Flyers are not governed by §91.203(a), because they are </a:t>
            </a:r>
            <a:r>
              <a:rPr lang="en-US" i="1" dirty="0" smtClean="0">
                <a:solidFill>
                  <a:srgbClr val="FF0000"/>
                </a:solidFill>
              </a:rPr>
              <a:t>not flying under Part 91 or Part 107, </a:t>
            </a:r>
            <a:r>
              <a:rPr lang="en-US" b="1" i="1" dirty="0" smtClean="0">
                <a:solidFill>
                  <a:srgbClr val="FF0000"/>
                </a:solidFill>
              </a:rPr>
              <a:t>so they can only follow Part 47 or Part 48 to comply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Hand Finger Pointing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1" y="1539631"/>
            <a:ext cx="3252537" cy="3252537"/>
          </a:xfrm>
          <a:prstGeom prst="rect">
            <a:avLst/>
          </a:prstGeom>
        </p:spPr>
      </p:pic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6229310"/>
            <a:ext cx="2316480" cy="457200"/>
          </a:xfrm>
        </p:spPr>
        <p:txBody>
          <a:bodyPr/>
          <a:lstStyle/>
          <a:p>
            <a:fld id="{5CCF1CA1-AD9D-46B3-B499-9F6548C16CA5}" type="datetime1">
              <a:rPr lang="en-US" smtClean="0"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5A59089628444A97FDB19719C7662" ma:contentTypeVersion="0" ma:contentTypeDescription="Create a new document." ma:contentTypeScope="" ma:versionID="be0fabe0ae6f2185d64de918285cfad9">
  <xsd:schema xmlns:xsd="http://www.w3.org/2001/XMLSchema" xmlns:xs="http://www.w3.org/2001/XMLSchema" xmlns:p="http://schemas.microsoft.com/office/2006/metadata/properties" xmlns:ns2="428a51a3-9dcf-4c6f-9a55-61372affcb0a" targetNamespace="http://schemas.microsoft.com/office/2006/metadata/properties" ma:root="true" ma:fieldsID="ec745d5683c10368a045a9a82c77002a" ns2:_="">
    <xsd:import namespace="428a51a3-9dcf-4c6f-9a55-61372affcb0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a51a3-9dcf-4c6f-9a55-61372affcb0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28a51a3-9dcf-4c6f-9a55-61372affcb0a">RTM6TA4XVDRF-1327110355-226</_dlc_DocId>
    <_dlc_DocIdUrl xmlns="428a51a3-9dcf-4c6f-9a55-61372affcb0a">
      <Url>https://avssp.faa.gov/avs/afs800/connectU/_layouts/15/DocIdRedir.aspx?ID=RTM6TA4XVDRF-1327110355-226</Url>
      <Description>RTM6TA4XVDRF-1327110355-226</Description>
    </_dlc_DocIdUrl>
  </documentManagement>
</p:properties>
</file>

<file path=customXml/itemProps1.xml><?xml version="1.0" encoding="utf-8"?>
<ds:datastoreItem xmlns:ds="http://schemas.openxmlformats.org/officeDocument/2006/customXml" ds:itemID="{795325B6-563A-49F4-B7B0-7C605919F6D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0DCFD43-3CC1-41F7-A0F7-E4BF82BE3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a51a3-9dcf-4c6f-9a55-61372affc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B01A12-D8F9-46CD-8BB2-3DF588CEF0C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B262E57-BBD0-431A-A87A-4DE79AAF0229}">
  <ds:schemaRefs>
    <ds:schemaRef ds:uri="http://purl.org/dc/dcmitype/"/>
    <ds:schemaRef ds:uri="http://schemas.microsoft.com/office/infopath/2007/PartnerControls"/>
    <ds:schemaRef ds:uri="428a51a3-9dcf-4c6f-9a55-61372affcb0a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FAAST Template-REP-PPT-Rev 2</Template>
  <TotalTime>79395</TotalTime>
  <Words>1035</Words>
  <Application>Microsoft Office PowerPoint</Application>
  <PresentationFormat>Widescreen</PresentationFormat>
  <Paragraphs>119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 Medium</vt:lpstr>
      <vt:lpstr>1_Custom Design</vt:lpstr>
      <vt:lpstr>2_Custom Design</vt:lpstr>
      <vt:lpstr> UAS Registration</vt:lpstr>
      <vt:lpstr>Currency</vt:lpstr>
      <vt:lpstr>UAS Registration</vt:lpstr>
      <vt:lpstr>It depends…</vt:lpstr>
      <vt:lpstr>Let’s start at the very beginning…</vt:lpstr>
      <vt:lpstr>A Refresher on UAS Operating Rules</vt:lpstr>
      <vt:lpstr>14 CFR Part 91 Registration</vt:lpstr>
      <vt:lpstr>14 CFR Part 107 Registration</vt:lpstr>
      <vt:lpstr>49 USC 44809 Exception for Limited Rec Flyers</vt:lpstr>
      <vt:lpstr>What does Part 48 say?</vt:lpstr>
      <vt:lpstr>Where to go for more insight</vt:lpstr>
      <vt:lpstr>From the Interim Final Rule Part 48 </vt:lpstr>
      <vt:lpstr>Proof of Registration</vt:lpstr>
      <vt:lpstr>Summary</vt:lpstr>
      <vt:lpstr>Does a small UAS weighing 0.55 pounds or less have to be registered?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Ferrell</dc:creator>
  <cp:lastModifiedBy>Hassig, Guido (FAA)</cp:lastModifiedBy>
  <cp:revision>463</cp:revision>
  <dcterms:created xsi:type="dcterms:W3CDTF">2017-10-11T18:03:22Z</dcterms:created>
  <dcterms:modified xsi:type="dcterms:W3CDTF">2020-11-16T17:45:20Z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0x0101001BD5A59089628444A97FDB19719C7662</vt:lpwstr>
  </property>
  <property fmtid="{D5CDD505-2E9C-101B-9397-08002B2CF9AE}" pid="3" name="_dlc_DocIdItemGuid">
    <vt:lpwstr>1e07a60f-13f7-4785-9940-985cdc7e0376</vt:lpwstr>
  </property>
</Properties>
</file>