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8"/>
  </p:notesMasterIdLst>
  <p:sldIdLst>
    <p:sldId id="256" r:id="rId6"/>
    <p:sldId id="345" r:id="rId7"/>
    <p:sldId id="346" r:id="rId8"/>
    <p:sldId id="355" r:id="rId9"/>
    <p:sldId id="347" r:id="rId10"/>
    <p:sldId id="348" r:id="rId11"/>
    <p:sldId id="349" r:id="rId12"/>
    <p:sldId id="350" r:id="rId13"/>
    <p:sldId id="351" r:id="rId14"/>
    <p:sldId id="352" r:id="rId15"/>
    <p:sldId id="354"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lan, Nina CTR (FAA)" initials="GNC(" lastIdx="36" clrIdx="0">
    <p:extLst>
      <p:ext uri="{19B8F6BF-5375-455C-9EA6-DF929625EA0E}">
        <p15:presenceInfo xmlns:p15="http://schemas.microsoft.com/office/powerpoint/2012/main" userId="S-1-5-21-3215564045-1863808890-1157122868-2661716" providerId="AD"/>
      </p:ext>
    </p:extLst>
  </p:cmAuthor>
  <p:cmAuthor id="2" name="Morris, Kevin (FAA)" initials="MK(" lastIdx="7" clrIdx="1">
    <p:extLst>
      <p:ext uri="{19B8F6BF-5375-455C-9EA6-DF929625EA0E}">
        <p15:presenceInfo xmlns:p15="http://schemas.microsoft.com/office/powerpoint/2012/main" userId="S-1-5-21-3215564045-1863808890-1157122868-2000954" providerId="AD"/>
      </p:ext>
    </p:extLst>
  </p:cmAuthor>
  <p:cmAuthor id="3" name="Meehan, John (FAA)" initials="MJ(" lastIdx="5" clrIdx="2">
    <p:extLst>
      <p:ext uri="{19B8F6BF-5375-455C-9EA6-DF929625EA0E}">
        <p15:presenceInfo xmlns:p15="http://schemas.microsoft.com/office/powerpoint/2012/main" userId="S-1-5-21-3215564045-1863808890-1157122868-2745845" providerId="AD"/>
      </p:ext>
    </p:extLst>
  </p:cmAuthor>
  <p:cmAuthor id="4" name="Wiegand, Skip (FAA)" initials="WS(" lastIdx="3" clrIdx="3">
    <p:extLst>
      <p:ext uri="{19B8F6BF-5375-455C-9EA6-DF929625EA0E}">
        <p15:presenceInfo xmlns:p15="http://schemas.microsoft.com/office/powerpoint/2012/main" userId="S-1-5-21-3215564045-1863808890-1157122868-2035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1ED"/>
    <a:srgbClr val="1298CF"/>
    <a:srgbClr val="1A2857"/>
    <a:srgbClr val="28568B"/>
    <a:srgbClr val="1A375A"/>
    <a:srgbClr val="214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0" autoAdjust="0"/>
    <p:restoredTop sz="77143" autoAdjust="0"/>
  </p:normalViewPr>
  <p:slideViewPr>
    <p:cSldViewPr snapToGrid="0" snapToObjects="1">
      <p:cViewPr varScale="1">
        <p:scale>
          <a:sx n="83" d="100"/>
          <a:sy n="83" d="100"/>
        </p:scale>
        <p:origin x="1044" y="84"/>
      </p:cViewPr>
      <p:guideLst/>
    </p:cSldViewPr>
  </p:slideViewPr>
  <p:notesTextViewPr>
    <p:cViewPr>
      <p:scale>
        <a:sx n="1" d="1"/>
        <a:sy n="1" d="1"/>
      </p:scale>
      <p:origin x="0" y="0"/>
    </p:cViewPr>
  </p:notesTextViewPr>
  <p:notesViewPr>
    <p:cSldViewPr snapToGrid="0" snapToObjects="1">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C3E5C-884F-4545-8443-735C33A5D6F1}"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138E7-C204-D24A-B728-2D94885A79BE}" type="slidenum">
              <a:rPr lang="en-US" smtClean="0"/>
              <a:t>‹#›</a:t>
            </a:fld>
            <a:endParaRPr lang="en-US"/>
          </a:p>
        </p:txBody>
      </p:sp>
    </p:spTree>
    <p:extLst>
      <p:ext uri="{BB962C8B-B14F-4D97-AF65-F5344CB8AC3E}">
        <p14:creationId xmlns:p14="http://schemas.microsoft.com/office/powerpoint/2010/main" val="79709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p>
          <a:p>
            <a:endParaRPr lang="en-US" dirty="0" smtClean="0"/>
          </a:p>
          <a:p>
            <a:r>
              <a:rPr lang="en-US" dirty="0" smtClean="0"/>
              <a:t>This</a:t>
            </a:r>
            <a:r>
              <a:rPr lang="en-US" baseline="0" dirty="0" smtClean="0"/>
              <a:t> presentation will educate UAS operators on operating their drones during emergency situations.</a:t>
            </a:r>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a:t>
            </a:fld>
            <a:endParaRPr lang="en-US"/>
          </a:p>
        </p:txBody>
      </p:sp>
    </p:spTree>
    <p:extLst>
      <p:ext uri="{BB962C8B-B14F-4D97-AF65-F5344CB8AC3E}">
        <p14:creationId xmlns:p14="http://schemas.microsoft.com/office/powerpoint/2010/main" val="120109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email address and phone number of the Systems Operations Support Center (SOSC). You can also search “SGI” on faa.gov to get all the information you need. </a:t>
            </a:r>
            <a:endParaRPr lang="en-US" b="1" i="0" baseline="0" dirty="0" smtClean="0"/>
          </a:p>
          <a:p>
            <a:endParaRPr lang="en-US" b="1" i="0" baseline="0" dirty="0" smtClean="0"/>
          </a:p>
          <a:p>
            <a:endParaRPr lang="en-US" b="1" i="0" baseline="0" dirty="0" smtClean="0"/>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10</a:t>
            </a:fld>
            <a:endParaRPr lang="en-US"/>
          </a:p>
        </p:txBody>
      </p:sp>
    </p:spTree>
    <p:extLst>
      <p:ext uri="{BB962C8B-B14F-4D97-AF65-F5344CB8AC3E}">
        <p14:creationId xmlns:p14="http://schemas.microsoft.com/office/powerpoint/2010/main" val="367249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spcBef>
                <a:spcPts val="0"/>
              </a:spcBef>
            </a:pPr>
            <a:r>
              <a:rPr lang="en-US" sz="1200" baseline="0" dirty="0" smtClean="0"/>
              <a:t>Let’s talk about some ways to make the process go smoother or quicker…</a:t>
            </a:r>
            <a:endParaRPr lang="en-US" sz="1200" dirty="0" smtClean="0"/>
          </a:p>
          <a:p>
            <a:pPr lvl="0">
              <a:lnSpc>
                <a:spcPct val="150000"/>
              </a:lnSpc>
              <a:spcBef>
                <a:spcPts val="0"/>
              </a:spcBef>
            </a:pPr>
            <a:endParaRPr lang="en-US" sz="1200" dirty="0" smtClean="0"/>
          </a:p>
          <a:p>
            <a:pPr lvl="0">
              <a:lnSpc>
                <a:spcPct val="150000"/>
              </a:lnSpc>
              <a:spcBef>
                <a:spcPts val="0"/>
              </a:spcBef>
            </a:pPr>
            <a:r>
              <a:rPr lang="en-US" sz="1200" dirty="0" smtClean="0"/>
              <a:t>Don’t wait for an emergency, start now!</a:t>
            </a:r>
          </a:p>
          <a:p>
            <a:pPr marL="171450" lvl="0" indent="-171450">
              <a:lnSpc>
                <a:spcPct val="150000"/>
              </a:lnSpc>
              <a:spcBef>
                <a:spcPts val="0"/>
              </a:spcBef>
              <a:buFont typeface="Arial" panose="020B0604020202020204" pitchFamily="34" charset="0"/>
              <a:buChar char="•"/>
            </a:pPr>
            <a:r>
              <a:rPr lang="en-US" sz="1200" dirty="0" smtClean="0"/>
              <a:t>As</a:t>
            </a:r>
            <a:r>
              <a:rPr lang="en-US" sz="1200" baseline="0" dirty="0" smtClean="0"/>
              <a:t> mentioned before, h</a:t>
            </a:r>
            <a:r>
              <a:rPr lang="en-US" sz="1200" dirty="0" smtClean="0"/>
              <a:t>ave your form filled in with the first two sections (so you can get the application done faster in an emergency)</a:t>
            </a:r>
          </a:p>
          <a:p>
            <a:pPr marL="628650" lvl="1" indent="-171450">
              <a:lnSpc>
                <a:spcPct val="150000"/>
              </a:lnSpc>
              <a:spcBef>
                <a:spcPts val="0"/>
              </a:spcBef>
              <a:buFont typeface="Arial" panose="020B0604020202020204" pitchFamily="34" charset="0"/>
              <a:buChar char="•"/>
            </a:pPr>
            <a:r>
              <a:rPr lang="en-US" sz="1200" dirty="0" smtClean="0"/>
              <a:t>You don’t want to be scrambling for phone numbers and contact</a:t>
            </a:r>
            <a:r>
              <a:rPr lang="en-US" sz="1200" baseline="0" dirty="0" smtClean="0"/>
              <a:t> information during an emergency</a:t>
            </a:r>
            <a:endParaRPr lang="en-US" sz="1200" dirty="0" smtClean="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smtClean="0"/>
              <a:t>If you’re going to hire drone</a:t>
            </a:r>
            <a:r>
              <a:rPr lang="en-US" sz="1200" baseline="0" dirty="0" smtClean="0"/>
              <a:t> operators, v</a:t>
            </a:r>
            <a:r>
              <a:rPr lang="en-US" sz="1200" dirty="0" smtClean="0"/>
              <a:t>et and pre-qualify contractor operators ahead of time, to speed approval.</a:t>
            </a:r>
          </a:p>
          <a:p>
            <a:pPr marL="171450" lvl="0" indent="-171450">
              <a:lnSpc>
                <a:spcPct val="150000"/>
              </a:lnSpc>
              <a:spcBef>
                <a:spcPts val="0"/>
              </a:spcBef>
              <a:buFont typeface="Arial" panose="020B0604020202020204" pitchFamily="34" charset="0"/>
              <a:buChar char="•"/>
            </a:pPr>
            <a:r>
              <a:rPr lang="en-US" sz="1200" dirty="0" smtClean="0"/>
              <a:t>If you are</a:t>
            </a:r>
            <a:r>
              <a:rPr lang="en-US" sz="1200" baseline="0" dirty="0" smtClean="0"/>
              <a:t> Part</a:t>
            </a:r>
            <a:r>
              <a:rPr lang="en-US" sz="1200" dirty="0" smtClean="0"/>
              <a:t>107, consider</a:t>
            </a:r>
            <a:r>
              <a:rPr lang="en-US" sz="1200" baseline="0" dirty="0" smtClean="0"/>
              <a:t> applying for your</a:t>
            </a:r>
            <a:r>
              <a:rPr lang="en-US" sz="1200" dirty="0" smtClean="0"/>
              <a:t> 107.29 (daylight operations) waiver now.  If you’re a public operator, get your blanket COA now.  Don’t wait. </a:t>
            </a:r>
            <a:r>
              <a:rPr lang="en-US" sz="1200" i="1" dirty="0" smtClean="0"/>
              <a:t>– explain why you would want these things!</a:t>
            </a:r>
            <a:endParaRPr lang="en-US" sz="1200" dirty="0" smtClean="0"/>
          </a:p>
          <a:p>
            <a:pPr marL="171450" lvl="0" indent="-171450">
              <a:lnSpc>
                <a:spcPct val="150000"/>
              </a:lnSpc>
              <a:spcBef>
                <a:spcPts val="0"/>
              </a:spcBef>
              <a:buFont typeface="Arial" panose="020B0604020202020204" pitchFamily="34" charset="0"/>
              <a:buChar char="•"/>
            </a:pPr>
            <a:r>
              <a:rPr lang="en-US" sz="1200" dirty="0" smtClean="0"/>
              <a:t>If you can fly in full compliance with Part 107 or your existing COA, go fly.  No need to call.</a:t>
            </a:r>
          </a:p>
          <a:p>
            <a:pPr marL="171450" lvl="0" indent="-171450">
              <a:lnSpc>
                <a:spcPct val="150000"/>
              </a:lnSpc>
              <a:spcBef>
                <a:spcPts val="0"/>
              </a:spcBef>
              <a:buFont typeface="Arial" panose="020B0604020202020204" pitchFamily="34" charset="0"/>
              <a:buChar char="•"/>
            </a:pPr>
            <a:r>
              <a:rPr lang="en-US" sz="1200" dirty="0" smtClean="0"/>
              <a:t>Help us get the word out to your colleagues who aren’t aware of the regulations and process.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Email uashelp@faa.gov and identify what you’re trying to do, and our Help Desk will connect you with the right resources. </a:t>
            </a:r>
          </a:p>
        </p:txBody>
      </p:sp>
      <p:sp>
        <p:nvSpPr>
          <p:cNvPr id="4" name="Slide Number Placeholder 3"/>
          <p:cNvSpPr>
            <a:spLocks noGrp="1"/>
          </p:cNvSpPr>
          <p:nvPr>
            <p:ph type="sldNum" sz="quarter" idx="10"/>
          </p:nvPr>
        </p:nvSpPr>
        <p:spPr/>
        <p:txBody>
          <a:bodyPr/>
          <a:lstStyle/>
          <a:p>
            <a:fld id="{C72138E7-C204-D24A-B728-2D94885A79BE}" type="slidenum">
              <a:rPr lang="en-US" smtClean="0"/>
              <a:t>11</a:t>
            </a:fld>
            <a:endParaRPr lang="en-US"/>
          </a:p>
        </p:txBody>
      </p:sp>
    </p:spTree>
    <p:extLst>
      <p:ext uri="{BB962C8B-B14F-4D97-AF65-F5344CB8AC3E}">
        <p14:creationId xmlns:p14="http://schemas.microsoft.com/office/powerpoint/2010/main" val="2527996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12</a:t>
            </a:fld>
            <a:endParaRPr lang="en-US"/>
          </a:p>
        </p:txBody>
      </p:sp>
    </p:spTree>
    <p:extLst>
      <p:ext uri="{BB962C8B-B14F-4D97-AF65-F5344CB8AC3E}">
        <p14:creationId xmlns:p14="http://schemas.microsoft.com/office/powerpoint/2010/main" val="126435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spcBef>
                <a:spcPts val="0"/>
              </a:spcBef>
            </a:pPr>
            <a:r>
              <a:rPr lang="en-US" sz="1200" dirty="0" smtClean="0"/>
              <a:t>We</a:t>
            </a:r>
            <a:r>
              <a:rPr lang="en-US" sz="1200" baseline="0" dirty="0" smtClean="0"/>
              <a:t> are going to discuss:</a:t>
            </a:r>
            <a:endParaRPr lang="en-US" sz="1200" dirty="0" smtClean="0"/>
          </a:p>
          <a:p>
            <a:pPr marL="171450" lvl="0" indent="-171450">
              <a:lnSpc>
                <a:spcPct val="150000"/>
              </a:lnSpc>
              <a:spcBef>
                <a:spcPts val="0"/>
              </a:spcBef>
              <a:buFont typeface="Arial" panose="020B0604020202020204" pitchFamily="34" charset="0"/>
              <a:buChar char="•"/>
            </a:pPr>
            <a:r>
              <a:rPr lang="en-US" sz="1200" dirty="0" smtClean="0"/>
              <a:t>The special process for emergency operations</a:t>
            </a:r>
          </a:p>
          <a:p>
            <a:pPr marL="171450" lvl="0" indent="-171450">
              <a:lnSpc>
                <a:spcPct val="150000"/>
              </a:lnSpc>
              <a:spcBef>
                <a:spcPts val="0"/>
              </a:spcBef>
              <a:buFont typeface="Arial" panose="020B0604020202020204" pitchFamily="34" charset="0"/>
              <a:buChar char="•"/>
            </a:pPr>
            <a:r>
              <a:rPr lang="en-US" sz="1200" dirty="0" smtClean="0"/>
              <a:t>Who can use the process</a:t>
            </a:r>
          </a:p>
          <a:p>
            <a:pPr marL="171450" lvl="0" indent="-171450">
              <a:lnSpc>
                <a:spcPct val="150000"/>
              </a:lnSpc>
              <a:spcBef>
                <a:spcPts val="0"/>
              </a:spcBef>
              <a:buFont typeface="Arial" panose="020B0604020202020204" pitchFamily="34" charset="0"/>
              <a:buChar char="•"/>
            </a:pPr>
            <a:r>
              <a:rPr lang="en-US" sz="1200" dirty="0" smtClean="0"/>
              <a:t>How to apply</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2</a:t>
            </a:fld>
            <a:endParaRPr lang="en-US"/>
          </a:p>
        </p:txBody>
      </p:sp>
    </p:spTree>
    <p:extLst>
      <p:ext uri="{BB962C8B-B14F-4D97-AF65-F5344CB8AC3E}">
        <p14:creationId xmlns:p14="http://schemas.microsoft.com/office/powerpoint/2010/main" val="395354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dirty="0" smtClean="0"/>
              <a:t>This</a:t>
            </a:r>
            <a:r>
              <a:rPr lang="en-US" sz="1200" b="0" baseline="0" dirty="0" smtClean="0"/>
              <a:t> </a:t>
            </a:r>
            <a:r>
              <a:rPr lang="en-US" sz="1200" b="1" dirty="0" smtClean="0"/>
              <a:t>Special Process for Emergency Operations</a:t>
            </a:r>
            <a:r>
              <a:rPr lang="en-US" sz="1200" b="0" dirty="0" smtClean="0"/>
              <a:t>, is often referred</a:t>
            </a:r>
            <a:r>
              <a:rPr lang="en-US" sz="1200" b="0" baseline="0" dirty="0" smtClean="0"/>
              <a:t> to as </a:t>
            </a:r>
            <a:r>
              <a:rPr lang="en-US" sz="1200" b="0" dirty="0" smtClean="0"/>
              <a:t>the Special Government</a:t>
            </a:r>
            <a:r>
              <a:rPr lang="en-US" sz="1200" b="0" baseline="0" dirty="0" smtClean="0"/>
              <a:t>al Interest (SGI) process, or </a:t>
            </a:r>
            <a:r>
              <a:rPr lang="en-US" sz="1200" b="0" baseline="0" dirty="0" err="1" smtClean="0"/>
              <a:t>eCOA</a:t>
            </a:r>
            <a:r>
              <a:rPr lang="en-US" sz="1200" b="0" baseline="0" dirty="0" smtClean="0"/>
              <a:t> process.</a:t>
            </a:r>
          </a:p>
          <a:p>
            <a:pPr lvl="0">
              <a:lnSpc>
                <a:spcPct val="150000"/>
              </a:lnSpc>
              <a:spcBef>
                <a:spcPts val="0"/>
              </a:spcBef>
            </a:pPr>
            <a:endParaRPr lang="en-US" sz="1200" b="0" i="0" kern="1200" dirty="0" smtClean="0">
              <a:solidFill>
                <a:schemeClr val="tx1"/>
              </a:solidFill>
              <a:effectLst/>
              <a:latin typeface="+mn-lt"/>
              <a:ea typeface="+mn-ea"/>
              <a:cs typeface="+mn-cs"/>
            </a:endParaRPr>
          </a:p>
          <a:p>
            <a:pPr lvl="0">
              <a:lnSpc>
                <a:spcPct val="150000"/>
              </a:lnSpc>
              <a:spcBef>
                <a:spcPts val="0"/>
              </a:spcBef>
            </a:pPr>
            <a:r>
              <a:rPr lang="en-US" sz="1200" b="0" i="0" kern="1200" dirty="0" smtClean="0">
                <a:solidFill>
                  <a:schemeClr val="tx1"/>
                </a:solidFill>
                <a:effectLst/>
                <a:latin typeface="+mn-lt"/>
                <a:ea typeface="+mn-ea"/>
                <a:cs typeface="+mn-cs"/>
              </a:rPr>
              <a:t>The FAA has established</a:t>
            </a:r>
            <a:r>
              <a:rPr lang="en-US" sz="1200" b="0" i="0" kern="1200" baseline="0" dirty="0" smtClean="0">
                <a:solidFill>
                  <a:schemeClr val="tx1"/>
                </a:solidFill>
                <a:effectLst/>
                <a:latin typeface="+mn-lt"/>
                <a:ea typeface="+mn-ea"/>
                <a:cs typeface="+mn-cs"/>
              </a:rPr>
              <a:t> an expedited special process for organizations responding to emergencies, who cannot </a:t>
            </a:r>
            <a:r>
              <a:rPr lang="en-US" sz="1200" b="1" i="0" u="sng" kern="1200" baseline="0" dirty="0" smtClean="0">
                <a:solidFill>
                  <a:schemeClr val="tx1"/>
                </a:solidFill>
                <a:effectLst/>
                <a:latin typeface="+mn-lt"/>
                <a:ea typeface="+mn-ea"/>
                <a:cs typeface="+mn-cs"/>
              </a:rPr>
              <a:t>fully</a:t>
            </a:r>
            <a:r>
              <a:rPr lang="en-US" sz="1200" b="0" i="0" kern="1200" baseline="0" dirty="0" smtClean="0">
                <a:solidFill>
                  <a:schemeClr val="tx1"/>
                </a:solidFill>
                <a:effectLst/>
                <a:latin typeface="+mn-lt"/>
                <a:ea typeface="+mn-ea"/>
                <a:cs typeface="+mn-cs"/>
              </a:rPr>
              <a:t> comply with their existing Certificate of Authorization (or COA) or Part 107 regulations for that operation</a:t>
            </a:r>
          </a:p>
          <a:p>
            <a:pPr lvl="0">
              <a:lnSpc>
                <a:spcPct val="150000"/>
              </a:lnSpc>
              <a:spcBef>
                <a:spcPts val="0"/>
              </a:spcBef>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operations must directly support an active homeland security, law enforcement, or emergency operations effort, or some other response, relief, </a:t>
            </a:r>
            <a:r>
              <a:rPr lang="en-US" sz="1200" b="1" kern="1200" dirty="0" smtClean="0">
                <a:solidFill>
                  <a:schemeClr val="tx1"/>
                </a:solidFill>
                <a:effectLst/>
                <a:latin typeface="+mn-lt"/>
                <a:ea typeface="+mn-ea"/>
                <a:cs typeface="+mn-cs"/>
              </a:rPr>
              <a:t>or recovery activity benefiting a critical public good </a:t>
            </a:r>
            <a:r>
              <a:rPr lang="en-US" sz="1200" kern="1200" dirty="0" smtClean="0">
                <a:solidFill>
                  <a:schemeClr val="tx1"/>
                </a:solidFill>
                <a:effectLst/>
                <a:latin typeface="+mn-lt"/>
                <a:ea typeface="+mn-ea"/>
                <a:cs typeface="+mn-cs"/>
              </a:rPr>
              <a:t>– for example, restoration of an electrical grid or some other critical infrastructure, or media coverage of a natural disaster</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3</a:t>
            </a:fld>
            <a:endParaRPr lang="en-US"/>
          </a:p>
        </p:txBody>
      </p:sp>
    </p:spTree>
    <p:extLst>
      <p:ext uri="{BB962C8B-B14F-4D97-AF65-F5344CB8AC3E}">
        <p14:creationId xmlns:p14="http://schemas.microsoft.com/office/powerpoint/2010/main" val="363467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spcBef>
                <a:spcPts val="0"/>
              </a:spcBef>
            </a:pPr>
            <a:r>
              <a:rPr lang="en-US" sz="1200" b="0" i="0" kern="1200" dirty="0" smtClean="0">
                <a:solidFill>
                  <a:schemeClr val="tx1"/>
                </a:solidFill>
                <a:effectLst/>
                <a:latin typeface="+mn-lt"/>
                <a:ea typeface="+mn-ea"/>
                <a:cs typeface="+mn-cs"/>
              </a:rPr>
              <a:t>It’s important to remember:</a:t>
            </a:r>
            <a:r>
              <a:rPr lang="en-US" sz="1200" b="0" i="0" kern="1200" baseline="0" dirty="0" smtClean="0">
                <a:solidFill>
                  <a:schemeClr val="tx1"/>
                </a:solidFill>
                <a:effectLst/>
                <a:latin typeface="+mn-lt"/>
                <a:ea typeface="+mn-ea"/>
                <a:cs typeface="+mn-cs"/>
              </a:rPr>
              <a:t> if you can comply with Part 107 or your COA, you may operate without going through the SGI process.</a:t>
            </a:r>
            <a:endParaRPr lang="en-US" sz="1200" b="0" baseline="0" dirty="0" smtClean="0"/>
          </a:p>
          <a:p>
            <a:pPr lvl="0">
              <a:lnSpc>
                <a:spcPct val="150000"/>
              </a:lnSpc>
              <a:spcBef>
                <a:spcPts val="0"/>
              </a:spcBef>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4</a:t>
            </a:fld>
            <a:endParaRPr lang="en-US"/>
          </a:p>
        </p:txBody>
      </p:sp>
    </p:spTree>
    <p:extLst>
      <p:ext uri="{BB962C8B-B14F-4D97-AF65-F5344CB8AC3E}">
        <p14:creationId xmlns:p14="http://schemas.microsoft.com/office/powerpoint/2010/main" val="356707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Special</a:t>
            </a:r>
            <a:r>
              <a:rPr lang="en-US" baseline="0" dirty="0" smtClean="0"/>
              <a:t> Governmental Interest process is designed to facilitate safe and compliant emergency operations by any Part 107 or Public Aircraft entity who serves a legitimate public interest, and who cannot already FULLY comply with the existing regulations, their existing waivers, or airspace authorizations </a:t>
            </a:r>
          </a:p>
          <a:p>
            <a:endParaRPr lang="en-US" baseline="0" dirty="0" smtClean="0"/>
          </a:p>
          <a:p>
            <a:r>
              <a:rPr lang="en-US" baseline="0" dirty="0" smtClean="0"/>
              <a:t>Typical users of this process are pubic safety, utilities, insurance companies, railroads, Departments of Transportation, Incident Command, Resource Management, Departments of Environmental Quality, Accident investigators, or Media reporting on an event of public interest.</a:t>
            </a:r>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5</a:t>
            </a:fld>
            <a:endParaRPr lang="en-US"/>
          </a:p>
        </p:txBody>
      </p:sp>
    </p:spTree>
    <p:extLst>
      <p:ext uri="{BB962C8B-B14F-4D97-AF65-F5344CB8AC3E}">
        <p14:creationId xmlns:p14="http://schemas.microsoft.com/office/powerpoint/2010/main" val="30529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f you can fly in full compliance with Part 107 or your existing COA, go fly.  No need to call.</a:t>
            </a:r>
          </a:p>
          <a:p>
            <a:pPr marL="171450" indent="-171450">
              <a:buFont typeface="Arial" panose="020B0604020202020204" pitchFamily="34" charset="0"/>
              <a:buChar char="•"/>
            </a:pPr>
            <a:r>
              <a:rPr lang="en-US" dirty="0" smtClean="0"/>
              <a:t>You must be an existing Part 107 Remote Pilot or have an existing civil or</a:t>
            </a:r>
            <a:r>
              <a:rPr lang="en-US" baseline="0" dirty="0" smtClean="0"/>
              <a:t> public </a:t>
            </a:r>
            <a:r>
              <a:rPr lang="en-US" dirty="0" smtClean="0"/>
              <a:t>COA</a:t>
            </a:r>
          </a:p>
          <a:p>
            <a:pPr marL="171450" indent="-171450">
              <a:buFont typeface="Arial" panose="020B0604020202020204" pitchFamily="34" charset="0"/>
              <a:buChar char="•"/>
            </a:pPr>
            <a:r>
              <a:rPr lang="en-US" dirty="0" smtClean="0"/>
              <a:t>If</a:t>
            </a:r>
            <a:r>
              <a:rPr lang="en-US" baseline="0" dirty="0" smtClean="0"/>
              <a:t> there is a TFR established, such as during a natural disaster, y</a:t>
            </a:r>
            <a:r>
              <a:rPr lang="en-US" sz="1200" kern="1200" dirty="0" smtClean="0">
                <a:solidFill>
                  <a:schemeClr val="tx1"/>
                </a:solidFill>
                <a:effectLst/>
                <a:latin typeface="+mn-lt"/>
                <a:ea typeface="+mn-ea"/>
                <a:cs typeface="+mn-cs"/>
              </a:rPr>
              <a:t>ou must be an existing Part 107 Remote Pilot, AND have the support of the on-scene commander on the ground </a:t>
            </a:r>
            <a:r>
              <a:rPr lang="en-US" sz="1200" b="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you submit your application. </a:t>
            </a:r>
            <a:endParaRPr lang="en-US" baseline="0" dirty="0" smtClean="0"/>
          </a:p>
          <a:p>
            <a:pPr marL="171450" indent="-171450">
              <a:buFont typeface="Arial" panose="020B0604020202020204" pitchFamily="34" charset="0"/>
              <a:buChar char="•"/>
            </a:pPr>
            <a:r>
              <a:rPr lang="en-US" b="1" dirty="0" smtClean="0"/>
              <a:t>For recreational flyers – this process is not available to you – you need to get your Part 107: </a:t>
            </a:r>
            <a:r>
              <a:rPr lang="en-US" b="0" dirty="0" smtClean="0"/>
              <a:t>the reasons are:</a:t>
            </a:r>
            <a:r>
              <a:rPr lang="en-US" b="0" baseline="0" dirty="0" smtClean="0"/>
              <a:t> Congress created an exemption for limited recreational use, and emergency UAS operations are definitely not recreational activity, and secondly, given the likelihood for interaction with manned aviation, the UAS pilots</a:t>
            </a:r>
            <a:r>
              <a:rPr lang="en-US" b="0" dirty="0" smtClean="0"/>
              <a:t> really need to know and comply with the aviation regulations for the safety of everyone involved, and these</a:t>
            </a:r>
            <a:r>
              <a:rPr lang="en-US" b="0" baseline="0" dirty="0" smtClean="0"/>
              <a:t> rules are extensive</a:t>
            </a:r>
            <a:endParaRPr lang="en-US" dirty="0" smtClean="0"/>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6</a:t>
            </a:fld>
            <a:endParaRPr lang="en-US"/>
          </a:p>
        </p:txBody>
      </p:sp>
    </p:spTree>
    <p:extLst>
      <p:ext uri="{BB962C8B-B14F-4D97-AF65-F5344CB8AC3E}">
        <p14:creationId xmlns:p14="http://schemas.microsoft.com/office/powerpoint/2010/main" val="292688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spcBef>
                <a:spcPts val="0"/>
              </a:spcBef>
            </a:pPr>
            <a:r>
              <a:rPr lang="en-US" sz="1200" dirty="0" smtClean="0"/>
              <a:t>These are</a:t>
            </a:r>
            <a:r>
              <a:rPr lang="en-US" sz="1200" baseline="0" dirty="0" smtClean="0"/>
              <a:t> just a few examples of emergencies that qualify for the special process. </a:t>
            </a:r>
          </a:p>
          <a:p>
            <a:pPr lvl="0">
              <a:lnSpc>
                <a:spcPct val="150000"/>
              </a:lnSpc>
              <a:spcBef>
                <a:spcPts val="0"/>
              </a:spcBef>
            </a:pPr>
            <a:endParaRPr lang="en-US" sz="1200" baseline="0" dirty="0" smtClean="0"/>
          </a:p>
          <a:p>
            <a:pPr lvl="0">
              <a:lnSpc>
                <a:spcPct val="150000"/>
              </a:lnSpc>
              <a:spcBef>
                <a:spcPts val="0"/>
              </a:spcBef>
            </a:pPr>
            <a:r>
              <a:rPr lang="en-US" sz="1200" baseline="0" dirty="0" smtClean="0"/>
              <a:t>Weather is perhaps one of the biggest reasons a RPIC might need a temporary, emergency waiver using the SGI process.  Remember that both Part 107 and a COA dictate that the weather must be better than 3SM visibility and cloud ceilings must be at least 500 feet above the highest altitude of the intended flight.  Many emergencies occur in bad weather and that’s the time to call the SOSC and request a SGI waiver.</a:t>
            </a:r>
          </a:p>
          <a:p>
            <a:pPr lvl="0">
              <a:lnSpc>
                <a:spcPct val="150000"/>
              </a:lnSpc>
              <a:spcBef>
                <a:spcPts val="0"/>
              </a:spcBef>
            </a:pPr>
            <a:endParaRPr lang="en-US" sz="1200" baseline="0" dirty="0" smtClean="0"/>
          </a:p>
          <a:p>
            <a:pPr lvl="0">
              <a:lnSpc>
                <a:spcPct val="150000"/>
              </a:lnSpc>
              <a:spcBef>
                <a:spcPts val="0"/>
              </a:spcBef>
            </a:pPr>
            <a:r>
              <a:rPr lang="en-US" sz="1200" baseline="0" dirty="0" smtClean="0"/>
              <a:t>Remember… failing to plan for a training mission, is not an emergency. </a:t>
            </a:r>
          </a:p>
          <a:p>
            <a:pPr lvl="0">
              <a:lnSpc>
                <a:spcPct val="150000"/>
              </a:lnSpc>
              <a:spcBef>
                <a:spcPts val="0"/>
              </a:spcBef>
            </a:pPr>
            <a:endParaRPr lang="en-US" sz="1200" baseline="0"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t>Now, let’s talk about the information we need to make this happen for you. </a:t>
            </a:r>
            <a:endParaRPr lang="en-US" sz="1200" b="1" i="1" kern="1200" baseline="0" dirty="0" smtClean="0">
              <a:solidFill>
                <a:schemeClr val="tx1"/>
              </a:solidFill>
              <a:effectLst/>
              <a:latin typeface="+mn-lt"/>
              <a:ea typeface="+mn-ea"/>
              <a:cs typeface="+mn-cs"/>
            </a:endParaRPr>
          </a:p>
          <a:p>
            <a:pPr lvl="0">
              <a:lnSpc>
                <a:spcPct val="150000"/>
              </a:lnSpc>
              <a:spcBef>
                <a:spcPts val="0"/>
              </a:spcBef>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7</a:t>
            </a:fld>
            <a:endParaRPr lang="en-US"/>
          </a:p>
        </p:txBody>
      </p:sp>
    </p:spTree>
    <p:extLst>
      <p:ext uri="{BB962C8B-B14F-4D97-AF65-F5344CB8AC3E}">
        <p14:creationId xmlns:p14="http://schemas.microsoft.com/office/powerpoint/2010/main" val="187252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shows the SGI form that the Systems Operation Support Center,</a:t>
            </a:r>
            <a:r>
              <a:rPr lang="en-US" sz="1200" kern="1200" baseline="0" dirty="0" smtClean="0">
                <a:solidFill>
                  <a:schemeClr val="tx1"/>
                </a:solidFill>
                <a:effectLst/>
                <a:latin typeface="+mn-lt"/>
                <a:ea typeface="+mn-ea"/>
                <a:cs typeface="+mn-cs"/>
              </a:rPr>
              <a:t> or SOSC, </a:t>
            </a:r>
            <a:r>
              <a:rPr lang="en-US" sz="1200" kern="1200" dirty="0" smtClean="0">
                <a:solidFill>
                  <a:schemeClr val="tx1"/>
                </a:solidFill>
                <a:effectLst/>
                <a:latin typeface="+mn-lt"/>
                <a:ea typeface="+mn-ea"/>
                <a:cs typeface="+mn-cs"/>
              </a:rPr>
              <a:t>will need from you when you make the request.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first two sections should be pre-filled out and ready to go.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Operator, Pilot and Visual Observer contact information: Name, Office, Mobile Number (if there are multiple pilots or observers you will need to provide information for each person)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strongly suggest pre-filling</a:t>
            </a:r>
            <a:r>
              <a:rPr lang="en-US" sz="1200" kern="1200" baseline="0" dirty="0" smtClean="0">
                <a:solidFill>
                  <a:schemeClr val="tx1"/>
                </a:solidFill>
                <a:effectLst/>
                <a:latin typeface="+mn-lt"/>
                <a:ea typeface="+mn-ea"/>
                <a:cs typeface="+mn-cs"/>
              </a:rPr>
              <a:t> in this information so you are ready in an emergency</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Consider laminating the form for use in the field, and having hard and electronic copies available with the RPICs and dispatchers as appropriate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Note the RPIC must be certificated, and you must show proof with their RPIC certificate number under Part 107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8</a:t>
            </a:fld>
            <a:endParaRPr lang="en-US"/>
          </a:p>
        </p:txBody>
      </p:sp>
    </p:spTree>
    <p:extLst>
      <p:ext uri="{BB962C8B-B14F-4D97-AF65-F5344CB8AC3E}">
        <p14:creationId xmlns:p14="http://schemas.microsoft.com/office/powerpoint/2010/main" val="167121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proposed flight details: date(s), times, location, distance and direction, class(</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of airspace, and requested altitude (explain to users how they can find and properly fill in this information)</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many confuse the latitude and longitude information and sometimes use decimals instead of degrees, minutes, and seconds.  It’s important to tell the SOSC if you are using decimals rather than degrees, minutes, and seconds so they convert to the correct grid to pinpoint your location.  The FAA uses degrees, minutes, and seconds, and assumes the RPIC is also using degrees, minutes, and seconds, FYI Precious time can be lost trying to sort this out if not done correctly</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a:t>
            </a:r>
            <a:r>
              <a:rPr lang="en-US" sz="1200" kern="1200" baseline="0" dirty="0" smtClean="0">
                <a:solidFill>
                  <a:schemeClr val="tx1"/>
                </a:solidFill>
                <a:effectLst/>
                <a:latin typeface="+mn-lt"/>
                <a:ea typeface="+mn-ea"/>
                <a:cs typeface="+mn-cs"/>
              </a:rPr>
              <a:t> your requested altitude </a:t>
            </a:r>
          </a:p>
          <a:p>
            <a:pPr marL="628650" lvl="1"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Show the audience HOW and WHERE to find this information on udds-faa.opendata.arcgis.com or through B4UFLY app or with your LAANC provider.</a:t>
            </a:r>
          </a:p>
          <a:p>
            <a:pPr marL="457200" lvl="1" indent="0">
              <a:buFont typeface="Arial" panose="020B0604020202020204" pitchFamily="34" charset="0"/>
              <a:buNone/>
            </a:pPr>
            <a:endParaRPr lang="en-US" sz="1200" i="1" kern="1200" baseline="0" dirty="0" smtClean="0">
              <a:solidFill>
                <a:schemeClr val="tx1"/>
              </a:solidFill>
              <a:effectLst/>
              <a:latin typeface="+mn-lt"/>
              <a:ea typeface="+mn-ea"/>
              <a:cs typeface="+mn-cs"/>
            </a:endParaRP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2138E7-C204-D24A-B728-2D94885A79BE}" type="slidenum">
              <a:rPr lang="en-US" smtClean="0"/>
              <a:t>9</a:t>
            </a:fld>
            <a:endParaRPr lang="en-US"/>
          </a:p>
        </p:txBody>
      </p:sp>
    </p:spTree>
    <p:extLst>
      <p:ext uri="{BB962C8B-B14F-4D97-AF65-F5344CB8AC3E}">
        <p14:creationId xmlns:p14="http://schemas.microsoft.com/office/powerpoint/2010/main" val="329952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28568B"/>
            </a:gs>
            <a:gs pos="51000">
              <a:srgbClr val="21456E"/>
            </a:gs>
            <a:gs pos="88000">
              <a:srgbClr val="1A2857"/>
            </a:gs>
            <a:gs pos="100000">
              <a:srgbClr val="1A2857"/>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4649"/>
            <a:ext cx="9144000" cy="1270433"/>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927158"/>
            <a:ext cx="9144000" cy="1655762"/>
          </a:xfrm>
        </p:spPr>
        <p:txBody>
          <a:bodyPr>
            <a:normAutofit/>
          </a:bodyPr>
          <a:lstStyle>
            <a:lvl1pPr marL="0" indent="0" algn="l">
              <a:buNone/>
              <a:defRPr sz="32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a:stretch>
            <a:fillRect/>
          </a:stretch>
        </p:blipFill>
        <p:spPr>
          <a:xfrm>
            <a:off x="1310501" y="1264548"/>
            <a:ext cx="5123551" cy="130010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7484" y="644976"/>
            <a:ext cx="2900516" cy="1827598"/>
          </a:xfrm>
          <a:prstGeom prst="rect">
            <a:avLst/>
          </a:prstGeom>
        </p:spPr>
      </p:pic>
    </p:spTree>
    <p:extLst>
      <p:ext uri="{BB962C8B-B14F-4D97-AF65-F5344CB8AC3E}">
        <p14:creationId xmlns:p14="http://schemas.microsoft.com/office/powerpoint/2010/main" val="133749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Title and Content, Blue Bar">
    <p:spTree>
      <p:nvGrpSpPr>
        <p:cNvPr id="1" name=""/>
        <p:cNvGrpSpPr/>
        <p:nvPr/>
      </p:nvGrpSpPr>
      <p:grpSpPr>
        <a:xfrm>
          <a:off x="0" y="0"/>
          <a:ext cx="0" cy="0"/>
          <a:chOff x="0" y="0"/>
          <a:chExt cx="0" cy="0"/>
        </a:xfrm>
      </p:grpSpPr>
      <p:sp>
        <p:nvSpPr>
          <p:cNvPr id="7" name="Rounded Rectangle 6"/>
          <p:cNvSpPr/>
          <p:nvPr userDrawn="1"/>
        </p:nvSpPr>
        <p:spPr>
          <a:xfrm>
            <a:off x="838200" y="563337"/>
            <a:ext cx="10515600" cy="645659"/>
          </a:xfrm>
          <a:prstGeom prst="roundRect">
            <a:avLst>
              <a:gd name="adj" fmla="val 4909"/>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02682"/>
            <a:ext cx="10515600" cy="645659"/>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838200" y="2310493"/>
            <a:ext cx="10515600" cy="386647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1"/>
            </a:lvl1pPr>
          </a:lstStyle>
          <a:p>
            <a:fld id="{FE5C9709-8EE2-534C-B765-B9532E299A6B}" type="datetime1">
              <a:rPr lang="en-US" smtClean="0"/>
              <a:t>10/9/2019</a:t>
            </a:fld>
            <a:endParaRPr lang="en-US"/>
          </a:p>
        </p:txBody>
      </p:sp>
      <p:sp>
        <p:nvSpPr>
          <p:cNvPr id="5" name="Footer Placeholder 4"/>
          <p:cNvSpPr>
            <a:spLocks noGrp="1"/>
          </p:cNvSpPr>
          <p:nvPr>
            <p:ph type="ftr" sz="quarter" idx="11"/>
          </p:nvPr>
        </p:nvSpPr>
        <p:spPr/>
        <p:txBody>
          <a:bodyPr/>
          <a:lstStyle>
            <a:lvl1pPr>
              <a:defRPr b="1"/>
            </a:lvl1pPr>
          </a:lstStyle>
          <a:p>
            <a:r>
              <a:rPr lang="en-US"/>
              <a:t>WWW.FAA.GOV/UAS</a:t>
            </a:r>
            <a:endParaRPr lang="en-US" dirty="0"/>
          </a:p>
        </p:txBody>
      </p:sp>
      <p:sp>
        <p:nvSpPr>
          <p:cNvPr id="6" name="Slide Number Placeholder 5"/>
          <p:cNvSpPr>
            <a:spLocks noGrp="1"/>
          </p:cNvSpPr>
          <p:nvPr>
            <p:ph type="sldNum" sz="quarter" idx="12"/>
          </p:nvPr>
        </p:nvSpPr>
        <p:spPr/>
        <p:txBody>
          <a:bodyPr/>
          <a:lstStyle>
            <a:lvl1pPr>
              <a:defRPr b="1"/>
            </a:lvl1pPr>
          </a:lstStyle>
          <a:p>
            <a:fld id="{D09944C9-9ED5-FE44-93FD-3A47AE452F57}" type="slidenum">
              <a:rPr lang="en-US" smtClean="0"/>
              <a:pPr/>
              <a:t>‹#›</a:t>
            </a:fld>
            <a:endParaRPr lang="en-US"/>
          </a:p>
        </p:txBody>
      </p:sp>
      <p:pic>
        <p:nvPicPr>
          <p:cNvPr id="9" name="Picture 8">
            <a:extLst>
              <a:ext uri="{FF2B5EF4-FFF2-40B4-BE49-F238E27FC236}">
                <a16:creationId xmlns:a16="http://schemas.microsoft.com/office/drawing/2014/main" id="{8B12E8C4-5FF1-DB44-85B7-58B882031A69}"/>
              </a:ext>
            </a:extLst>
          </p:cNvPr>
          <p:cNvPicPr>
            <a:picLocks noChangeAspect="1"/>
          </p:cNvPicPr>
          <p:nvPr userDrawn="1"/>
        </p:nvPicPr>
        <p:blipFill>
          <a:blip r:embed="rId2"/>
          <a:stretch>
            <a:fillRect/>
          </a:stretch>
        </p:blipFill>
        <p:spPr>
          <a:xfrm>
            <a:off x="6972475" y="629734"/>
            <a:ext cx="2013583" cy="51094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515" y="563338"/>
            <a:ext cx="987786" cy="622398"/>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7875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4589463"/>
            <a:ext cx="77787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3F81B-E743-D345-A461-CD774B1A1C28}" type="datetime1">
              <a:rPr lang="en-US" smtClean="0"/>
              <a:t>10/9/2019</a:t>
            </a:fld>
            <a:endParaRPr lang="en-US"/>
          </a:p>
        </p:txBody>
      </p:sp>
      <p:sp>
        <p:nvSpPr>
          <p:cNvPr id="5" name="Footer Placeholder 4"/>
          <p:cNvSpPr>
            <a:spLocks noGrp="1"/>
          </p:cNvSpPr>
          <p:nvPr>
            <p:ph type="ftr" sz="quarter" idx="11"/>
          </p:nvPr>
        </p:nvSpPr>
        <p:spPr/>
        <p:txBody>
          <a:bodyPr/>
          <a:lstStyle/>
          <a:p>
            <a:r>
              <a:rPr lang="en-US"/>
              <a:t>WWW.FAA.GOV/UAS</a:t>
            </a:r>
          </a:p>
        </p:txBody>
      </p:sp>
      <p:sp>
        <p:nvSpPr>
          <p:cNvPr id="6" name="Slide Number Placeholder 5"/>
          <p:cNvSpPr>
            <a:spLocks noGrp="1"/>
          </p:cNvSpPr>
          <p:nvPr>
            <p:ph type="sldNum" sz="quarter" idx="12"/>
          </p:nvPr>
        </p:nvSpPr>
        <p:spPr/>
        <p:txBody>
          <a:bodyPr/>
          <a:lstStyle/>
          <a:p>
            <a:fld id="{D09944C9-9ED5-FE44-93FD-3A47AE452F57}" type="slidenum">
              <a:rPr lang="en-US" smtClean="0"/>
              <a:t>‹#›</a:t>
            </a:fld>
            <a:endParaRPr lang="en-US"/>
          </a:p>
        </p:txBody>
      </p:sp>
      <p:pic>
        <p:nvPicPr>
          <p:cNvPr id="8" name="Picture 7">
            <a:extLst>
              <a:ext uri="{FF2B5EF4-FFF2-40B4-BE49-F238E27FC236}">
                <a16:creationId xmlns:a16="http://schemas.microsoft.com/office/drawing/2014/main" id="{F77A36DB-3E86-7B49-98BB-257D2CE66C1B}"/>
              </a:ext>
            </a:extLst>
          </p:cNvPr>
          <p:cNvPicPr>
            <a:picLocks noChangeAspect="1"/>
          </p:cNvPicPr>
          <p:nvPr userDrawn="1"/>
        </p:nvPicPr>
        <p:blipFill>
          <a:blip r:embed="rId2"/>
          <a:stretch>
            <a:fillRect/>
          </a:stretch>
        </p:blipFill>
        <p:spPr>
          <a:xfrm>
            <a:off x="8887676" y="1648220"/>
            <a:ext cx="2279858" cy="578514"/>
          </a:xfrm>
          <a:prstGeom prst="rect">
            <a:avLst/>
          </a:prstGeom>
        </p:spPr>
      </p:pic>
    </p:spTree>
    <p:extLst>
      <p:ext uri="{BB962C8B-B14F-4D97-AF65-F5344CB8AC3E}">
        <p14:creationId xmlns:p14="http://schemas.microsoft.com/office/powerpoint/2010/main" val="11345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957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0960" y="1825625"/>
            <a:ext cx="39624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4ECDD6-68C9-ED4C-9143-B193CDD868DE}" type="datetime1">
              <a:rPr lang="en-US" smtClean="0"/>
              <a:t>10/9/2019</a:t>
            </a:fld>
            <a:endParaRPr lang="en-US"/>
          </a:p>
        </p:txBody>
      </p:sp>
      <p:sp>
        <p:nvSpPr>
          <p:cNvPr id="6" name="Footer Placeholder 5"/>
          <p:cNvSpPr>
            <a:spLocks noGrp="1"/>
          </p:cNvSpPr>
          <p:nvPr>
            <p:ph type="ftr" sz="quarter" idx="11"/>
          </p:nvPr>
        </p:nvSpPr>
        <p:spPr/>
        <p:txBody>
          <a:bodyPr/>
          <a:lstStyle/>
          <a:p>
            <a:r>
              <a:rPr lang="en-US"/>
              <a:t>WWW.FAA.GOV/UAS</a:t>
            </a:r>
          </a:p>
        </p:txBody>
      </p:sp>
      <p:sp>
        <p:nvSpPr>
          <p:cNvPr id="7" name="Slide Number Placeholder 6"/>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96766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3892"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39760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397605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40960" y="1681163"/>
            <a:ext cx="39827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0960" y="2505075"/>
            <a:ext cx="398272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390E8B7-8A42-EA47-8E56-A97F0BACF44A}" type="datetime1">
              <a:rPr lang="en-US" smtClean="0"/>
              <a:t>10/9/2019</a:t>
            </a:fld>
            <a:endParaRPr lang="en-US"/>
          </a:p>
        </p:txBody>
      </p:sp>
      <p:sp>
        <p:nvSpPr>
          <p:cNvPr id="8" name="Footer Placeholder 7"/>
          <p:cNvSpPr>
            <a:spLocks noGrp="1"/>
          </p:cNvSpPr>
          <p:nvPr>
            <p:ph type="ftr" sz="quarter" idx="11"/>
          </p:nvPr>
        </p:nvSpPr>
        <p:spPr/>
        <p:txBody>
          <a:bodyPr/>
          <a:lstStyle/>
          <a:p>
            <a:r>
              <a:rPr lang="en-US"/>
              <a:t>WWW.FAA.GOV/UAS</a:t>
            </a:r>
          </a:p>
        </p:txBody>
      </p:sp>
      <p:sp>
        <p:nvSpPr>
          <p:cNvPr id="9" name="Slide Number Placeholder 8"/>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49936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FC011-7232-044C-A4F7-AB363A477FC1}" type="datetime1">
              <a:rPr lang="en-US" smtClean="0"/>
              <a:t>10/9/2019</a:t>
            </a:fld>
            <a:endParaRPr lang="en-US"/>
          </a:p>
        </p:txBody>
      </p:sp>
      <p:sp>
        <p:nvSpPr>
          <p:cNvPr id="4" name="Footer Placeholder 3"/>
          <p:cNvSpPr>
            <a:spLocks noGrp="1"/>
          </p:cNvSpPr>
          <p:nvPr>
            <p:ph type="ftr" sz="quarter" idx="11"/>
          </p:nvPr>
        </p:nvSpPr>
        <p:spPr/>
        <p:txBody>
          <a:bodyPr/>
          <a:lstStyle/>
          <a:p>
            <a:r>
              <a:rPr lang="en-US"/>
              <a:t>WWW.FAA.GOV/UAS</a:t>
            </a:r>
          </a:p>
        </p:txBody>
      </p:sp>
      <p:sp>
        <p:nvSpPr>
          <p:cNvPr id="5" name="Slide Number Placeholder 4"/>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20904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809DA-F1CD-1B48-82F7-A4316198EBEB}" type="datetime1">
              <a:rPr lang="en-US" smtClean="0"/>
              <a:t>10/9/2019</a:t>
            </a:fld>
            <a:endParaRPr lang="en-US"/>
          </a:p>
        </p:txBody>
      </p:sp>
      <p:sp>
        <p:nvSpPr>
          <p:cNvPr id="3" name="Footer Placeholder 2"/>
          <p:cNvSpPr>
            <a:spLocks noGrp="1"/>
          </p:cNvSpPr>
          <p:nvPr>
            <p:ph type="ftr" sz="quarter" idx="11"/>
          </p:nvPr>
        </p:nvSpPr>
        <p:spPr/>
        <p:txBody>
          <a:bodyPr/>
          <a:lstStyle/>
          <a:p>
            <a:r>
              <a:rPr lang="en-US"/>
              <a:t>WWW.FAA.GOV/UAS</a:t>
            </a:r>
          </a:p>
        </p:txBody>
      </p:sp>
      <p:sp>
        <p:nvSpPr>
          <p:cNvPr id="4" name="Slide Number Placeholder 3"/>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9356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340C5F-3D77-DF4D-B7FF-0B910AA8D483}" type="datetime1">
              <a:rPr lang="en-US" smtClean="0"/>
              <a:t>10/9/2019</a:t>
            </a:fld>
            <a:endParaRPr lang="en-US"/>
          </a:p>
        </p:txBody>
      </p:sp>
      <p:sp>
        <p:nvSpPr>
          <p:cNvPr id="5" name="Footer Placeholder 4"/>
          <p:cNvSpPr>
            <a:spLocks noGrp="1"/>
          </p:cNvSpPr>
          <p:nvPr>
            <p:ph type="ftr" sz="quarter" idx="11"/>
          </p:nvPr>
        </p:nvSpPr>
        <p:spPr/>
        <p:txBody>
          <a:bodyPr/>
          <a:lstStyle/>
          <a:p>
            <a:r>
              <a:rPr lang="en-US"/>
              <a:t>WWW.FAA.GOV/UAS</a:t>
            </a:r>
          </a:p>
        </p:txBody>
      </p:sp>
      <p:sp>
        <p:nvSpPr>
          <p:cNvPr id="6" name="Slide Number Placeholder 5"/>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97179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DB493-E113-2C40-BBA0-B9731C55A37A}" type="datetime1">
              <a:rPr lang="en-US" smtClean="0"/>
              <a:t>10/9/2019</a:t>
            </a:fld>
            <a:endParaRPr lang="en-US"/>
          </a:p>
        </p:txBody>
      </p:sp>
      <p:sp>
        <p:nvSpPr>
          <p:cNvPr id="5" name="Footer Placeholder 4"/>
          <p:cNvSpPr>
            <a:spLocks noGrp="1"/>
          </p:cNvSpPr>
          <p:nvPr>
            <p:ph type="ftr" sz="quarter" idx="11"/>
          </p:nvPr>
        </p:nvSpPr>
        <p:spPr/>
        <p:txBody>
          <a:bodyPr/>
          <a:lstStyle/>
          <a:p>
            <a:r>
              <a:rPr lang="en-US"/>
              <a:t>WWW.FAA.GOV/UAS</a:t>
            </a:r>
          </a:p>
        </p:txBody>
      </p:sp>
      <p:sp>
        <p:nvSpPr>
          <p:cNvPr id="6" name="Slide Number Placeholder 5"/>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1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45029"/>
            <a:ext cx="7772400" cy="64565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1">
                <a:solidFill>
                  <a:schemeClr val="bg2">
                    <a:lumMod val="75000"/>
                  </a:schemeClr>
                </a:solidFill>
              </a:defRPr>
            </a:lvl1pPr>
          </a:lstStyle>
          <a:p>
            <a:fld id="{59E2A289-6B90-864D-8B1B-3ED7E37CC7D6}" type="datetime1">
              <a:rPr lang="en-US" smtClean="0"/>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1">
                <a:solidFill>
                  <a:schemeClr val="bg2">
                    <a:lumMod val="75000"/>
                  </a:schemeClr>
                </a:solidFill>
              </a:defRPr>
            </a:lvl1pPr>
          </a:lstStyle>
          <a:p>
            <a:r>
              <a:rPr lang="en-US" dirty="0"/>
              <a:t>WWW.FAA.GOV/UAS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a:solidFill>
                  <a:schemeClr val="bg2">
                    <a:lumMod val="75000"/>
                  </a:schemeClr>
                </a:solidFill>
              </a:defRPr>
            </a:lvl1pPr>
          </a:lstStyle>
          <a:p>
            <a:fld id="{D09944C9-9ED5-FE44-93FD-3A47AE452F57}" type="slidenum">
              <a:rPr lang="en-US" smtClean="0"/>
              <a:pPr/>
              <a:t>‹#›</a:t>
            </a:fld>
            <a:endParaRPr lang="en-US"/>
          </a:p>
        </p:txBody>
      </p:sp>
      <p:cxnSp>
        <p:nvCxnSpPr>
          <p:cNvPr id="8" name="Straight Connector 7"/>
          <p:cNvCxnSpPr/>
          <p:nvPr userDrawn="1"/>
        </p:nvCxnSpPr>
        <p:spPr>
          <a:xfrm>
            <a:off x="838200" y="6343647"/>
            <a:ext cx="10515600" cy="0"/>
          </a:xfrm>
          <a:prstGeom prst="line">
            <a:avLst/>
          </a:prstGeom>
          <a:ln w="19050">
            <a:solidFill>
              <a:srgbClr val="1EB1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77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l" defTabSz="914400" rtl="0" eaLnBrk="1" latinLnBrk="0" hangingPunct="1">
        <a:lnSpc>
          <a:spcPct val="90000"/>
        </a:lnSpc>
        <a:spcBef>
          <a:spcPct val="0"/>
        </a:spcBef>
        <a:buNone/>
        <a:defRPr sz="3600" b="1" kern="1200">
          <a:solidFill>
            <a:srgbClr val="21456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B0F0"/>
        </a:buClr>
        <a:buFont typeface="Arial"/>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75000"/>
          </a:schemeClr>
        </a:buClr>
        <a:buFont typeface="Arial"/>
        <a:buChar char="•"/>
        <a:defRPr sz="18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90000"/>
        </a:lnSpc>
        <a:spcBef>
          <a:spcPts val="500"/>
        </a:spcBef>
        <a:buClr>
          <a:schemeClr val="bg2">
            <a:lumMod val="25000"/>
          </a:schemeClr>
        </a:buClr>
        <a:buSzPct val="85000"/>
        <a:buFont typeface="+mj-lt"/>
        <a:buAutoNum type="arabicPeriod"/>
        <a:defRPr sz="1600" kern="1200">
          <a:solidFill>
            <a:schemeClr val="tx1">
              <a:lumMod val="75000"/>
              <a:lumOff val="25000"/>
            </a:schemeClr>
          </a:solidFill>
          <a:latin typeface="+mn-lt"/>
          <a:ea typeface="+mn-ea"/>
          <a:cs typeface="+mn-cs"/>
        </a:defRPr>
      </a:lvl3pPr>
      <a:lvl4pPr marL="1714500" indent="-342900" algn="l" defTabSz="914400" rtl="0" eaLnBrk="1" latinLnBrk="0" hangingPunct="1">
        <a:lnSpc>
          <a:spcPct val="90000"/>
        </a:lnSpc>
        <a:spcBef>
          <a:spcPts val="500"/>
        </a:spcBef>
        <a:buClr>
          <a:schemeClr val="bg2">
            <a:lumMod val="25000"/>
          </a:schemeClr>
        </a:buClr>
        <a:buSzPct val="85000"/>
        <a:buFont typeface="+mj-lt"/>
        <a:buAutoNum type="alphaLcParenR"/>
        <a:defRPr sz="1400" kern="1200">
          <a:solidFill>
            <a:schemeClr val="tx1">
              <a:lumMod val="75000"/>
              <a:lumOff val="25000"/>
            </a:schemeClr>
          </a:solidFill>
          <a:latin typeface="+mn-lt"/>
          <a:ea typeface="+mn-ea"/>
          <a:cs typeface="+mn-cs"/>
        </a:defRPr>
      </a:lvl4pPr>
      <a:lvl5pPr marL="2171700" indent="-342900" algn="l" defTabSz="914400" rtl="0" eaLnBrk="1" latinLnBrk="0" hangingPunct="1">
        <a:lnSpc>
          <a:spcPct val="90000"/>
        </a:lnSpc>
        <a:spcBef>
          <a:spcPts val="500"/>
        </a:spcBef>
        <a:buClr>
          <a:schemeClr val="bg2">
            <a:lumMod val="25000"/>
          </a:schemeClr>
        </a:buClr>
        <a:buSzPct val="85000"/>
        <a:buFont typeface="+mj-lt"/>
        <a:buAutoNum type="romanLcPeriod"/>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9-ator-hq-sosc@fa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Flying During Emergencies</a:t>
            </a:r>
            <a:endParaRPr lang="en-US" dirty="0"/>
          </a:p>
        </p:txBody>
      </p:sp>
      <p:sp>
        <p:nvSpPr>
          <p:cNvPr id="3" name="Subtitle 2"/>
          <p:cNvSpPr>
            <a:spLocks noGrp="1"/>
          </p:cNvSpPr>
          <p:nvPr>
            <p:ph type="subTitle" idx="1"/>
          </p:nvPr>
        </p:nvSpPr>
        <p:spPr/>
        <p:txBody>
          <a:bodyPr/>
          <a:lstStyle/>
          <a:p>
            <a:r>
              <a:rPr lang="en-US" dirty="0"/>
              <a:t>Special Governmental Interest (SGI) </a:t>
            </a:r>
            <a:r>
              <a:rPr lang="en-US" dirty="0" smtClean="0"/>
              <a:t>Process</a:t>
            </a:r>
            <a:endParaRPr lang="en-US" dirty="0"/>
          </a:p>
        </p:txBody>
      </p:sp>
    </p:spTree>
    <p:extLst>
      <p:ext uri="{BB962C8B-B14F-4D97-AF65-F5344CB8AC3E}">
        <p14:creationId xmlns:p14="http://schemas.microsoft.com/office/powerpoint/2010/main" val="198196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Submit Application</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6"/>
            <a:ext cx="6304202" cy="3866470"/>
          </a:xfrm>
        </p:spPr>
        <p:txBody>
          <a:bodyPr>
            <a:noAutofit/>
          </a:bodyPr>
          <a:lstStyle/>
          <a:p>
            <a:pPr lvl="0">
              <a:lnSpc>
                <a:spcPct val="100000"/>
              </a:lnSpc>
              <a:spcBef>
                <a:spcPts val="0"/>
              </a:spcBef>
            </a:pPr>
            <a:r>
              <a:rPr lang="en-US" sz="2800" dirty="0" smtClean="0"/>
              <a:t>Email: </a:t>
            </a:r>
            <a:r>
              <a:rPr lang="en-US" sz="2800" dirty="0" smtClean="0">
                <a:hlinkClick r:id="rId3"/>
              </a:rPr>
              <a:t>9-ator-hq-sosc@faa.gov</a:t>
            </a:r>
            <a:r>
              <a:rPr lang="en-US" sz="2800" dirty="0" smtClean="0"/>
              <a:t> </a:t>
            </a:r>
          </a:p>
          <a:p>
            <a:pPr lvl="0">
              <a:lnSpc>
                <a:spcPct val="100000"/>
              </a:lnSpc>
              <a:spcBef>
                <a:spcPts val="0"/>
              </a:spcBef>
            </a:pPr>
            <a:endParaRPr lang="en-US" sz="2800" dirty="0" smtClean="0"/>
          </a:p>
          <a:p>
            <a:pPr lvl="0">
              <a:lnSpc>
                <a:spcPct val="100000"/>
              </a:lnSpc>
              <a:spcBef>
                <a:spcPts val="0"/>
              </a:spcBef>
            </a:pPr>
            <a:r>
              <a:rPr lang="en-US" sz="2800" dirty="0" smtClean="0"/>
              <a:t>Follow </a:t>
            </a:r>
            <a:r>
              <a:rPr lang="en-US" sz="2800" dirty="0"/>
              <a:t>up with a call </a:t>
            </a:r>
            <a:r>
              <a:rPr lang="en-US" sz="2800" dirty="0" smtClean="0"/>
              <a:t>for</a:t>
            </a:r>
            <a:br>
              <a:rPr lang="en-US" sz="2800" dirty="0" smtClean="0"/>
            </a:br>
            <a:r>
              <a:rPr lang="en-US" sz="2800" dirty="0" smtClean="0"/>
              <a:t>assistance: (</a:t>
            </a:r>
            <a:r>
              <a:rPr lang="en-US" sz="2800" dirty="0"/>
              <a:t>202</a:t>
            </a:r>
            <a:r>
              <a:rPr lang="en-US" sz="2800"/>
              <a:t>) </a:t>
            </a:r>
            <a:r>
              <a:rPr lang="en-US" sz="2800" smtClean="0"/>
              <a:t>267-8276</a:t>
            </a:r>
            <a:endParaRPr lang="en-US" sz="2800" dirty="0" smtClean="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10</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402" y="2006674"/>
            <a:ext cx="4211397" cy="3742879"/>
          </a:xfrm>
          <a:prstGeom prst="rect">
            <a:avLst/>
          </a:prstGeom>
        </p:spPr>
      </p:pic>
    </p:spTree>
    <p:extLst>
      <p:ext uri="{BB962C8B-B14F-4D97-AF65-F5344CB8AC3E}">
        <p14:creationId xmlns:p14="http://schemas.microsoft.com/office/powerpoint/2010/main" val="71200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Tips from the Experts</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6"/>
            <a:ext cx="10515600" cy="3866470"/>
          </a:xfrm>
        </p:spPr>
        <p:txBody>
          <a:bodyPr>
            <a:noAutofit/>
          </a:bodyPr>
          <a:lstStyle/>
          <a:p>
            <a:pPr lvl="0">
              <a:lnSpc>
                <a:spcPct val="110000"/>
              </a:lnSpc>
              <a:spcBef>
                <a:spcPts val="0"/>
              </a:spcBef>
            </a:pPr>
            <a:r>
              <a:rPr lang="en-US" sz="2800" dirty="0" smtClean="0"/>
              <a:t>Don’t wait for an emergency, prepare now!</a:t>
            </a:r>
          </a:p>
          <a:p>
            <a:pPr lvl="1">
              <a:lnSpc>
                <a:spcPct val="110000"/>
              </a:lnSpc>
              <a:spcBef>
                <a:spcPts val="0"/>
              </a:spcBef>
            </a:pPr>
            <a:r>
              <a:rPr lang="en-US" sz="2400" dirty="0" smtClean="0"/>
              <a:t>Have the first two sections of your form completed</a:t>
            </a:r>
          </a:p>
          <a:p>
            <a:pPr lvl="0">
              <a:lnSpc>
                <a:spcPct val="110000"/>
              </a:lnSpc>
              <a:spcBef>
                <a:spcPts val="0"/>
              </a:spcBef>
            </a:pPr>
            <a:endParaRPr lang="en-US" sz="2800" dirty="0" smtClean="0"/>
          </a:p>
          <a:p>
            <a:pPr lvl="0">
              <a:lnSpc>
                <a:spcPct val="110000"/>
              </a:lnSpc>
              <a:spcBef>
                <a:spcPts val="0"/>
              </a:spcBef>
            </a:pPr>
            <a:r>
              <a:rPr lang="en-US" sz="2800" dirty="0" smtClean="0"/>
              <a:t>Examine </a:t>
            </a:r>
            <a:r>
              <a:rPr lang="en-US" sz="2800" dirty="0"/>
              <a:t>and pre-qualify contractor </a:t>
            </a:r>
            <a:r>
              <a:rPr lang="en-US" sz="2800" dirty="0" smtClean="0"/>
              <a:t>operators</a:t>
            </a:r>
          </a:p>
          <a:p>
            <a:pPr lvl="0">
              <a:lnSpc>
                <a:spcPct val="110000"/>
              </a:lnSpc>
              <a:spcBef>
                <a:spcPts val="0"/>
              </a:spcBef>
            </a:pPr>
            <a:endParaRPr lang="en-US" sz="2800" b="1" dirty="0" smtClean="0"/>
          </a:p>
          <a:p>
            <a:pPr lvl="0">
              <a:lnSpc>
                <a:spcPct val="110000"/>
              </a:lnSpc>
              <a:spcBef>
                <a:spcPts val="0"/>
              </a:spcBef>
            </a:pPr>
            <a:r>
              <a:rPr lang="en-US" sz="2800" dirty="0" smtClean="0"/>
              <a:t>Get additional waivers and authorizations</a:t>
            </a:r>
          </a:p>
          <a:p>
            <a:pPr lvl="0">
              <a:lnSpc>
                <a:spcPct val="110000"/>
              </a:lnSpc>
              <a:spcBef>
                <a:spcPts val="0"/>
              </a:spcBef>
            </a:pPr>
            <a:endParaRPr lang="en-US" sz="2800" dirty="0" smtClean="0"/>
          </a:p>
          <a:p>
            <a:pPr lvl="0">
              <a:lnSpc>
                <a:spcPct val="110000"/>
              </a:lnSpc>
              <a:spcBef>
                <a:spcPts val="0"/>
              </a:spcBef>
            </a:pPr>
            <a:r>
              <a:rPr lang="en-US" sz="2800" dirty="0" smtClean="0"/>
              <a:t>uashelp@faa.gov</a:t>
            </a:r>
          </a:p>
          <a:p>
            <a:pPr marL="0" lvl="0" indent="0">
              <a:lnSpc>
                <a:spcPct val="150000"/>
              </a:lnSpc>
              <a:spcBef>
                <a:spcPts val="0"/>
              </a:spcBef>
              <a:buNone/>
            </a:pPr>
            <a:endParaRPr lang="en-US" sz="3500"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11</a:t>
            </a:fld>
            <a:endParaRPr lang="en-US"/>
          </a:p>
        </p:txBody>
      </p:sp>
    </p:spTree>
    <p:extLst>
      <p:ext uri="{BB962C8B-B14F-4D97-AF65-F5344CB8AC3E}">
        <p14:creationId xmlns:p14="http://schemas.microsoft.com/office/powerpoint/2010/main" val="741277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CDEF1-5797-4413-9E7B-8BE3D757E0FF}" type="datetime1">
              <a:rPr lang="en-US" smtClean="0"/>
              <a:t>10/9/2019</a:t>
            </a:fld>
            <a:endParaRPr lang="en-US"/>
          </a:p>
        </p:txBody>
      </p:sp>
      <p:sp>
        <p:nvSpPr>
          <p:cNvPr id="3" name="Footer Placeholder 2"/>
          <p:cNvSpPr>
            <a:spLocks noGrp="1"/>
          </p:cNvSpPr>
          <p:nvPr>
            <p:ph type="ftr" sz="quarter" idx="11"/>
          </p:nvPr>
        </p:nvSpPr>
        <p:spPr/>
        <p:txBody>
          <a:bodyPr/>
          <a:lstStyle/>
          <a:p>
            <a:r>
              <a:rPr lang="en-US" smtClean="0"/>
              <a:t>WWW.FAA.GOV/UAS</a:t>
            </a:r>
            <a:endParaRPr lang="en-US" dirty="0"/>
          </a:p>
        </p:txBody>
      </p:sp>
      <p:sp>
        <p:nvSpPr>
          <p:cNvPr id="4" name="Slide Number Placeholder 3"/>
          <p:cNvSpPr>
            <a:spLocks noGrp="1"/>
          </p:cNvSpPr>
          <p:nvPr>
            <p:ph type="sldNum" sz="quarter" idx="12"/>
          </p:nvPr>
        </p:nvSpPr>
        <p:spPr/>
        <p:txBody>
          <a:bodyPr/>
          <a:lstStyle/>
          <a:p>
            <a:fld id="{D09944C9-9ED5-FE44-93FD-3A47AE452F57}" type="slidenum">
              <a:rPr lang="en-US" smtClean="0"/>
              <a:pPr/>
              <a:t>12</a:t>
            </a:fld>
            <a:endParaRPr lang="en-US"/>
          </a:p>
        </p:txBody>
      </p:sp>
      <p:sp>
        <p:nvSpPr>
          <p:cNvPr id="11" name="Rectangle 2"/>
          <p:cNvSpPr txBox="1">
            <a:spLocks noChangeArrowheads="1"/>
          </p:cNvSpPr>
          <p:nvPr/>
        </p:nvSpPr>
        <p:spPr>
          <a:xfrm>
            <a:off x="838200" y="3403560"/>
            <a:ext cx="3872103" cy="6928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21456E"/>
                </a:solidFill>
                <a:latin typeface="+mj-lt"/>
                <a:ea typeface="+mj-ea"/>
                <a:cs typeface="+mj-cs"/>
              </a:defRPr>
            </a:lvl1pPr>
          </a:lstStyle>
          <a:p>
            <a:pPr algn="ctr"/>
            <a:r>
              <a:rPr lang="en-US" sz="4400" i="1" dirty="0" smtClean="0"/>
              <a:t>Thank You!</a:t>
            </a:r>
            <a:endParaRPr lang="en-US" sz="4400" i="1" dirty="0"/>
          </a:p>
        </p:txBody>
      </p:sp>
      <p:pic>
        <p:nvPicPr>
          <p:cNvPr id="8" name="Picture 7"/>
          <p:cNvPicPr>
            <a:picLocks noChangeAspect="1"/>
          </p:cNvPicPr>
          <p:nvPr/>
        </p:nvPicPr>
        <p:blipFill>
          <a:blip r:embed="rId3"/>
          <a:stretch>
            <a:fillRect/>
          </a:stretch>
        </p:blipFill>
        <p:spPr>
          <a:xfrm>
            <a:off x="4710302" y="1785770"/>
            <a:ext cx="6643498" cy="3928446"/>
          </a:xfrm>
          <a:prstGeom prst="rect">
            <a:avLst/>
          </a:prstGeom>
        </p:spPr>
      </p:pic>
    </p:spTree>
    <p:extLst>
      <p:ext uri="{BB962C8B-B14F-4D97-AF65-F5344CB8AC3E}">
        <p14:creationId xmlns:p14="http://schemas.microsoft.com/office/powerpoint/2010/main" val="287148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Topics</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6"/>
            <a:ext cx="6969369" cy="4023630"/>
          </a:xfrm>
        </p:spPr>
        <p:txBody>
          <a:bodyPr>
            <a:noAutofit/>
          </a:bodyPr>
          <a:lstStyle/>
          <a:p>
            <a:pPr lvl="0">
              <a:lnSpc>
                <a:spcPct val="150000"/>
              </a:lnSpc>
              <a:spcBef>
                <a:spcPts val="0"/>
              </a:spcBef>
            </a:pPr>
            <a:r>
              <a:rPr lang="en-US" sz="2800" dirty="0"/>
              <a:t>S</a:t>
            </a:r>
            <a:r>
              <a:rPr lang="en-US" sz="2800" dirty="0" smtClean="0"/>
              <a:t>pecial process for emergency operations</a:t>
            </a:r>
          </a:p>
          <a:p>
            <a:pPr lvl="0">
              <a:lnSpc>
                <a:spcPct val="150000"/>
              </a:lnSpc>
              <a:spcBef>
                <a:spcPts val="0"/>
              </a:spcBef>
            </a:pPr>
            <a:r>
              <a:rPr lang="en-US" sz="2800" dirty="0" smtClean="0"/>
              <a:t>Who can use the process</a:t>
            </a:r>
          </a:p>
          <a:p>
            <a:pPr lvl="0">
              <a:lnSpc>
                <a:spcPct val="150000"/>
              </a:lnSpc>
              <a:spcBef>
                <a:spcPts val="0"/>
              </a:spcBef>
            </a:pPr>
            <a:r>
              <a:rPr lang="en-US" sz="2800" dirty="0" smtClean="0"/>
              <a:t>How to apply</a:t>
            </a:r>
          </a:p>
          <a:p>
            <a:pPr lvl="0">
              <a:lnSpc>
                <a:spcPct val="150000"/>
              </a:lnSpc>
              <a:spcBef>
                <a:spcPts val="0"/>
              </a:spcBef>
            </a:pPr>
            <a:r>
              <a:rPr lang="en-US" sz="2800" dirty="0" smtClean="0"/>
              <a:t>Real-world scenarios</a:t>
            </a:r>
            <a:endParaRPr lang="en-US" sz="2800"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smtClean="0"/>
              <a:t>8/13/2019</a:t>
            </a:r>
            <a:endParaRPr lang="en-US" dirty="0"/>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2</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69" y="2327728"/>
            <a:ext cx="3889248" cy="3200400"/>
          </a:xfrm>
          <a:prstGeom prst="rect">
            <a:avLst/>
          </a:prstGeom>
        </p:spPr>
      </p:pic>
    </p:spTree>
    <p:extLst>
      <p:ext uri="{BB962C8B-B14F-4D97-AF65-F5344CB8AC3E}">
        <p14:creationId xmlns:p14="http://schemas.microsoft.com/office/powerpoint/2010/main" val="134696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Special Process for Emergency Operations </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5"/>
            <a:ext cx="9220200" cy="4081503"/>
          </a:xfrm>
        </p:spPr>
        <p:txBody>
          <a:bodyPr>
            <a:noAutofit/>
          </a:bodyPr>
          <a:lstStyle/>
          <a:p>
            <a:pPr lvl="0">
              <a:lnSpc>
                <a:spcPct val="100000"/>
              </a:lnSpc>
              <a:spcBef>
                <a:spcPts val="0"/>
              </a:spcBef>
            </a:pPr>
            <a:r>
              <a:rPr lang="en-US" sz="2800" dirty="0" smtClean="0"/>
              <a:t>Referred to as the Special Governmental Interest (SGI) process</a:t>
            </a:r>
          </a:p>
          <a:p>
            <a:pPr lvl="1">
              <a:lnSpc>
                <a:spcPct val="100000"/>
              </a:lnSpc>
              <a:spcBef>
                <a:spcPts val="0"/>
              </a:spcBef>
            </a:pPr>
            <a:r>
              <a:rPr lang="en-US" sz="2400" dirty="0" smtClean="0"/>
              <a:t>Sometimes called “</a:t>
            </a:r>
            <a:r>
              <a:rPr lang="en-US" sz="2400" dirty="0" err="1" smtClean="0"/>
              <a:t>eCOA</a:t>
            </a:r>
            <a:r>
              <a:rPr lang="en-US" sz="2400" dirty="0" smtClean="0"/>
              <a:t>” process</a:t>
            </a:r>
          </a:p>
          <a:p>
            <a:pPr lvl="0">
              <a:lnSpc>
                <a:spcPct val="100000"/>
              </a:lnSpc>
              <a:spcBef>
                <a:spcPts val="0"/>
              </a:spcBef>
            </a:pPr>
            <a:endParaRPr lang="en-US" sz="2800" dirty="0" smtClean="0"/>
          </a:p>
          <a:p>
            <a:pPr lvl="0">
              <a:lnSpc>
                <a:spcPct val="100000"/>
              </a:lnSpc>
              <a:spcBef>
                <a:spcPts val="0"/>
              </a:spcBef>
            </a:pPr>
            <a:r>
              <a:rPr lang="en-US" sz="2800" dirty="0" smtClean="0"/>
              <a:t>Available for:</a:t>
            </a:r>
          </a:p>
          <a:p>
            <a:pPr lvl="1">
              <a:lnSpc>
                <a:spcPct val="100000"/>
              </a:lnSpc>
              <a:spcBef>
                <a:spcPts val="0"/>
              </a:spcBef>
            </a:pPr>
            <a:r>
              <a:rPr lang="en-US" sz="2400" dirty="0" smtClean="0"/>
              <a:t>First </a:t>
            </a:r>
            <a:r>
              <a:rPr lang="en-US" sz="2400" dirty="0"/>
              <a:t>responders and </a:t>
            </a:r>
            <a:r>
              <a:rPr lang="en-US" sz="2400" dirty="0" smtClean="0"/>
              <a:t>other </a:t>
            </a:r>
            <a:r>
              <a:rPr lang="en-US" sz="2400" dirty="0"/>
              <a:t>organizations responding to natural </a:t>
            </a:r>
            <a:r>
              <a:rPr lang="en-US" sz="2400" dirty="0" smtClean="0"/>
              <a:t>disasters</a:t>
            </a:r>
          </a:p>
          <a:p>
            <a:pPr lvl="1">
              <a:lnSpc>
                <a:spcPct val="100000"/>
              </a:lnSpc>
              <a:spcBef>
                <a:spcPts val="0"/>
              </a:spcBef>
            </a:pPr>
            <a:r>
              <a:rPr lang="en-US" sz="2400" dirty="0"/>
              <a:t>O</a:t>
            </a:r>
            <a:r>
              <a:rPr lang="en-US" sz="2400" dirty="0" smtClean="0"/>
              <a:t>ther </a:t>
            </a:r>
            <a:r>
              <a:rPr lang="en-US" sz="2400" dirty="0"/>
              <a:t>emergency situations may be eligible for expedited </a:t>
            </a:r>
            <a:r>
              <a:rPr lang="en-US" sz="2400" dirty="0" smtClean="0"/>
              <a:t>approval</a:t>
            </a:r>
            <a:endParaRPr lang="en-US" sz="2400"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3</a:t>
            </a:fld>
            <a:endParaRPr lang="en-US"/>
          </a:p>
        </p:txBody>
      </p:sp>
    </p:spTree>
    <p:extLst>
      <p:ext uri="{BB962C8B-B14F-4D97-AF65-F5344CB8AC3E}">
        <p14:creationId xmlns:p14="http://schemas.microsoft.com/office/powerpoint/2010/main" val="44034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Special Process for Emergency Operations </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25409"/>
            <a:ext cx="10515600" cy="609204"/>
          </a:xfrm>
        </p:spPr>
        <p:txBody>
          <a:bodyPr>
            <a:noAutofit/>
          </a:bodyPr>
          <a:lstStyle/>
          <a:p>
            <a:pPr marL="0" lvl="0" indent="0" algn="ctr">
              <a:lnSpc>
                <a:spcPct val="100000"/>
              </a:lnSpc>
              <a:spcBef>
                <a:spcPts val="0"/>
              </a:spcBef>
              <a:buNone/>
            </a:pPr>
            <a:r>
              <a:rPr lang="en-US" sz="3000" b="1" i="1" dirty="0" smtClean="0"/>
              <a:t>If you can fully comply with Part 107 or your COA, go fly!</a:t>
            </a:r>
            <a:endParaRPr lang="en-US" sz="3000" i="1"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4</a:t>
            </a:fld>
            <a:endParaRPr lang="en-US"/>
          </a:p>
        </p:txBody>
      </p:sp>
      <p:pic>
        <p:nvPicPr>
          <p:cNvPr id="1026" name="Picture 2" descr="Image result for drone flying natural dis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140" y="3020992"/>
            <a:ext cx="7001720" cy="302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9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Who Does the Process Help?</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6"/>
            <a:ext cx="9046580" cy="3866470"/>
          </a:xfrm>
        </p:spPr>
        <p:txBody>
          <a:bodyPr>
            <a:noAutofit/>
          </a:bodyPr>
          <a:lstStyle/>
          <a:p>
            <a:pPr lvl="0">
              <a:lnSpc>
                <a:spcPct val="100000"/>
              </a:lnSpc>
              <a:spcBef>
                <a:spcPts val="0"/>
              </a:spcBef>
            </a:pPr>
            <a:r>
              <a:rPr lang="en-US" sz="2800" dirty="0"/>
              <a:t>Public </a:t>
            </a:r>
            <a:r>
              <a:rPr lang="en-US" sz="2800" dirty="0" smtClean="0"/>
              <a:t>Safety</a:t>
            </a:r>
          </a:p>
          <a:p>
            <a:pPr lvl="0">
              <a:lnSpc>
                <a:spcPct val="100000"/>
              </a:lnSpc>
              <a:spcBef>
                <a:spcPts val="0"/>
              </a:spcBef>
            </a:pPr>
            <a:endParaRPr lang="en-US" sz="2800" dirty="0"/>
          </a:p>
          <a:p>
            <a:pPr lvl="0">
              <a:lnSpc>
                <a:spcPct val="100000"/>
              </a:lnSpc>
              <a:spcBef>
                <a:spcPts val="0"/>
              </a:spcBef>
            </a:pPr>
            <a:r>
              <a:rPr lang="en-US" sz="2800" dirty="0"/>
              <a:t>Utility or Other Critical Infrastructure </a:t>
            </a:r>
            <a:r>
              <a:rPr lang="en-US" sz="2800" dirty="0" smtClean="0"/>
              <a:t>Restoration</a:t>
            </a:r>
          </a:p>
          <a:p>
            <a:pPr lvl="0">
              <a:lnSpc>
                <a:spcPct val="100000"/>
              </a:lnSpc>
              <a:spcBef>
                <a:spcPts val="0"/>
              </a:spcBef>
            </a:pPr>
            <a:endParaRPr lang="en-US" sz="2800" dirty="0"/>
          </a:p>
          <a:p>
            <a:pPr lvl="0">
              <a:lnSpc>
                <a:spcPct val="100000"/>
              </a:lnSpc>
              <a:spcBef>
                <a:spcPts val="0"/>
              </a:spcBef>
            </a:pPr>
            <a:r>
              <a:rPr lang="en-US" sz="2800" dirty="0"/>
              <a:t>Incident Awareness and Damage </a:t>
            </a:r>
            <a:r>
              <a:rPr lang="en-US" sz="2800" dirty="0" smtClean="0"/>
              <a:t>Assessment</a:t>
            </a:r>
          </a:p>
          <a:p>
            <a:pPr lvl="0">
              <a:lnSpc>
                <a:spcPct val="100000"/>
              </a:lnSpc>
              <a:spcBef>
                <a:spcPts val="0"/>
              </a:spcBef>
            </a:pPr>
            <a:endParaRPr lang="en-US" sz="2800" dirty="0"/>
          </a:p>
          <a:p>
            <a:pPr lvl="0">
              <a:lnSpc>
                <a:spcPct val="100000"/>
              </a:lnSpc>
              <a:spcBef>
                <a:spcPts val="0"/>
              </a:spcBef>
            </a:pPr>
            <a:r>
              <a:rPr lang="en-US" sz="2800" dirty="0" smtClean="0"/>
              <a:t>Disaster </a:t>
            </a:r>
            <a:r>
              <a:rPr lang="en-US" sz="2800" dirty="0"/>
              <a:t>Recovery Related Insurance </a:t>
            </a:r>
            <a:r>
              <a:rPr lang="en-US" sz="2800" dirty="0" smtClean="0"/>
              <a:t>Claims</a:t>
            </a:r>
          </a:p>
          <a:p>
            <a:pPr lvl="0">
              <a:lnSpc>
                <a:spcPct val="100000"/>
              </a:lnSpc>
              <a:spcBef>
                <a:spcPts val="0"/>
              </a:spcBef>
            </a:pPr>
            <a:endParaRPr lang="en-US" sz="2800" dirty="0"/>
          </a:p>
          <a:p>
            <a:pPr lvl="0">
              <a:lnSpc>
                <a:spcPct val="100000"/>
              </a:lnSpc>
              <a:spcBef>
                <a:spcPts val="0"/>
              </a:spcBef>
            </a:pPr>
            <a:r>
              <a:rPr lang="en-US" sz="2800" dirty="0"/>
              <a:t>Media Coverage Providing Crucial Information to the </a:t>
            </a:r>
            <a:r>
              <a:rPr lang="en-US" sz="2800" dirty="0" smtClean="0"/>
              <a:t>Public</a:t>
            </a:r>
            <a:endParaRPr lang="en-US" sz="2800"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5</a:t>
            </a:fld>
            <a:endParaRPr lang="en-US"/>
          </a:p>
        </p:txBody>
      </p:sp>
      <p:pic>
        <p:nvPicPr>
          <p:cNvPr id="2050" name="Picture 2" descr="Image result for drone flying natural dis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677" y="3229779"/>
            <a:ext cx="2615123" cy="174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76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Who Is Eligible to Apply?</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6"/>
            <a:ext cx="7229354" cy="3866470"/>
          </a:xfrm>
        </p:spPr>
        <p:txBody>
          <a:bodyPr>
            <a:noAutofit/>
          </a:bodyPr>
          <a:lstStyle/>
          <a:p>
            <a:pPr>
              <a:lnSpc>
                <a:spcPct val="110000"/>
              </a:lnSpc>
              <a:spcBef>
                <a:spcPts val="0"/>
              </a:spcBef>
            </a:pPr>
            <a:r>
              <a:rPr lang="en-US" sz="2800" dirty="0" smtClean="0"/>
              <a:t>Existing Part </a:t>
            </a:r>
            <a:r>
              <a:rPr lang="en-US" sz="2800" dirty="0"/>
              <a:t>107 Remote </a:t>
            </a:r>
            <a:r>
              <a:rPr lang="en-US" sz="2800" dirty="0" smtClean="0"/>
              <a:t>Pilot</a:t>
            </a:r>
          </a:p>
          <a:p>
            <a:pPr lvl="1">
              <a:lnSpc>
                <a:spcPct val="110000"/>
              </a:lnSpc>
              <a:spcBef>
                <a:spcPts val="0"/>
              </a:spcBef>
            </a:pPr>
            <a:r>
              <a:rPr lang="en-US" sz="2600" dirty="0" smtClean="0"/>
              <a:t>Submit Remote Pilot Certificate number</a:t>
            </a:r>
          </a:p>
          <a:p>
            <a:pPr>
              <a:lnSpc>
                <a:spcPct val="110000"/>
              </a:lnSpc>
              <a:spcBef>
                <a:spcPts val="0"/>
              </a:spcBef>
            </a:pPr>
            <a:endParaRPr lang="en-US" sz="2800" dirty="0" smtClean="0"/>
          </a:p>
          <a:p>
            <a:pPr>
              <a:lnSpc>
                <a:spcPct val="110000"/>
              </a:lnSpc>
              <a:spcBef>
                <a:spcPts val="0"/>
              </a:spcBef>
            </a:pPr>
            <a:r>
              <a:rPr lang="en-US" sz="2800" dirty="0" smtClean="0"/>
              <a:t>Holders of an existing Certificate of Authorization (COA)</a:t>
            </a:r>
          </a:p>
          <a:p>
            <a:pPr lvl="1">
              <a:lnSpc>
                <a:spcPct val="110000"/>
              </a:lnSpc>
              <a:spcBef>
                <a:spcPts val="0"/>
              </a:spcBef>
            </a:pPr>
            <a:r>
              <a:rPr lang="en-US" sz="2400" dirty="0" smtClean="0"/>
              <a:t>COA</a:t>
            </a:r>
            <a:r>
              <a:rPr lang="en-US" sz="2400" dirty="0"/>
              <a:t>: Entire document and </a:t>
            </a:r>
            <a:r>
              <a:rPr lang="en-US" sz="2400" dirty="0" smtClean="0"/>
              <a:t>number</a:t>
            </a:r>
            <a:endParaRPr lang="en-US" sz="2400"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6</a:t>
            </a:fld>
            <a:endParaRPr lang="en-US"/>
          </a:p>
        </p:txBody>
      </p:sp>
      <p:pic>
        <p:nvPicPr>
          <p:cNvPr id="3076" name="Picture 4" descr="Image result for paper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389" y="3325884"/>
            <a:ext cx="4422411" cy="2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BF3-3AF6-BF47-87A6-0253301246F6}"/>
              </a:ext>
            </a:extLst>
          </p:cNvPr>
          <p:cNvSpPr>
            <a:spLocks noGrp="1"/>
          </p:cNvSpPr>
          <p:nvPr>
            <p:ph type="title"/>
          </p:nvPr>
        </p:nvSpPr>
        <p:spPr>
          <a:xfrm>
            <a:off x="838200" y="1361015"/>
            <a:ext cx="10515600" cy="645659"/>
          </a:xfrm>
        </p:spPr>
        <p:txBody>
          <a:bodyPr>
            <a:normAutofit/>
          </a:bodyPr>
          <a:lstStyle/>
          <a:p>
            <a:r>
              <a:rPr lang="en-US" sz="4000" dirty="0" smtClean="0"/>
              <a:t>Examples of Emergencies</a:t>
            </a:r>
            <a:endParaRPr lang="en-US" sz="4000" dirty="0"/>
          </a:p>
        </p:txBody>
      </p:sp>
      <p:sp>
        <p:nvSpPr>
          <p:cNvPr id="3" name="Content Placeholder 2">
            <a:extLst>
              <a:ext uri="{FF2B5EF4-FFF2-40B4-BE49-F238E27FC236}">
                <a16:creationId xmlns:a16="http://schemas.microsoft.com/office/drawing/2014/main" id="{4E8818C5-E654-CD4F-94B1-477A75BE38B6}"/>
              </a:ext>
            </a:extLst>
          </p:cNvPr>
          <p:cNvSpPr>
            <a:spLocks noGrp="1"/>
          </p:cNvSpPr>
          <p:nvPr>
            <p:ph idx="1"/>
          </p:nvPr>
        </p:nvSpPr>
        <p:spPr>
          <a:xfrm>
            <a:off x="838200" y="2168826"/>
            <a:ext cx="4063522" cy="3866470"/>
          </a:xfrm>
        </p:spPr>
        <p:txBody>
          <a:bodyPr>
            <a:noAutofit/>
          </a:bodyPr>
          <a:lstStyle/>
          <a:p>
            <a:pPr lvl="0">
              <a:lnSpc>
                <a:spcPct val="100000"/>
              </a:lnSpc>
              <a:spcBef>
                <a:spcPts val="0"/>
              </a:spcBef>
            </a:pPr>
            <a:r>
              <a:rPr lang="en-US" sz="2800" dirty="0" smtClean="0"/>
              <a:t>Weather</a:t>
            </a:r>
          </a:p>
          <a:p>
            <a:pPr lvl="0">
              <a:lnSpc>
                <a:spcPct val="100000"/>
              </a:lnSpc>
              <a:spcBef>
                <a:spcPts val="0"/>
              </a:spcBef>
            </a:pPr>
            <a:endParaRPr lang="en-US" sz="2800" dirty="0" smtClean="0"/>
          </a:p>
          <a:p>
            <a:pPr lvl="0">
              <a:lnSpc>
                <a:spcPct val="100000"/>
              </a:lnSpc>
              <a:spcBef>
                <a:spcPts val="0"/>
              </a:spcBef>
            </a:pPr>
            <a:r>
              <a:rPr lang="en-US" sz="2800" dirty="0"/>
              <a:t>A</a:t>
            </a:r>
            <a:r>
              <a:rPr lang="en-US" sz="2800" dirty="0" smtClean="0"/>
              <a:t>ctive shooter</a:t>
            </a:r>
          </a:p>
          <a:p>
            <a:pPr lvl="0">
              <a:lnSpc>
                <a:spcPct val="100000"/>
              </a:lnSpc>
              <a:spcBef>
                <a:spcPts val="0"/>
              </a:spcBef>
            </a:pPr>
            <a:endParaRPr lang="en-US" sz="2800" dirty="0" smtClean="0"/>
          </a:p>
          <a:p>
            <a:pPr lvl="0">
              <a:lnSpc>
                <a:spcPct val="100000"/>
              </a:lnSpc>
              <a:spcBef>
                <a:spcPts val="0"/>
              </a:spcBef>
            </a:pPr>
            <a:r>
              <a:rPr lang="en-US" sz="2800" dirty="0" smtClean="0"/>
              <a:t>Localized flood</a:t>
            </a:r>
          </a:p>
          <a:p>
            <a:pPr lvl="0">
              <a:lnSpc>
                <a:spcPct val="100000"/>
              </a:lnSpc>
              <a:spcBef>
                <a:spcPts val="0"/>
              </a:spcBef>
            </a:pPr>
            <a:endParaRPr lang="en-US" sz="2800" dirty="0" smtClean="0"/>
          </a:p>
          <a:p>
            <a:pPr lvl="0">
              <a:lnSpc>
                <a:spcPct val="100000"/>
              </a:lnSpc>
              <a:spcBef>
                <a:spcPts val="0"/>
              </a:spcBef>
            </a:pPr>
            <a:r>
              <a:rPr lang="en-US" sz="2800" dirty="0" smtClean="0"/>
              <a:t>Bridge collapse</a:t>
            </a:r>
          </a:p>
          <a:p>
            <a:pPr lvl="0">
              <a:lnSpc>
                <a:spcPct val="100000"/>
              </a:lnSpc>
              <a:spcBef>
                <a:spcPts val="0"/>
              </a:spcBef>
            </a:pPr>
            <a:endParaRPr lang="en-US" sz="2800" dirty="0" smtClean="0"/>
          </a:p>
          <a:p>
            <a:pPr lvl="0">
              <a:lnSpc>
                <a:spcPct val="100000"/>
              </a:lnSpc>
              <a:spcBef>
                <a:spcPts val="0"/>
              </a:spcBef>
            </a:pPr>
            <a:r>
              <a:rPr lang="en-US" sz="2800" dirty="0" smtClean="0"/>
              <a:t>Chemical fire</a:t>
            </a:r>
            <a:endParaRPr lang="en-US" sz="2800" dirty="0"/>
          </a:p>
        </p:txBody>
      </p:sp>
      <p:sp>
        <p:nvSpPr>
          <p:cNvPr id="4" name="Date Placeholder 3">
            <a:extLst>
              <a:ext uri="{FF2B5EF4-FFF2-40B4-BE49-F238E27FC236}">
                <a16:creationId xmlns:a16="http://schemas.microsoft.com/office/drawing/2014/main" id="{4461ACD8-DF36-AA43-9929-A6C00C539B94}"/>
              </a:ext>
            </a:extLst>
          </p:cNvPr>
          <p:cNvSpPr>
            <a:spLocks noGrp="1"/>
          </p:cNvSpPr>
          <p:nvPr>
            <p:ph type="dt" sz="half" idx="10"/>
          </p:nvPr>
        </p:nvSpPr>
        <p:spPr/>
        <p:txBody>
          <a:bodyPr/>
          <a:lstStyle/>
          <a:p>
            <a:r>
              <a:rPr lang="en-US" dirty="0"/>
              <a:t>8/13/2019</a:t>
            </a:r>
          </a:p>
        </p:txBody>
      </p:sp>
      <p:sp>
        <p:nvSpPr>
          <p:cNvPr id="5" name="Footer Placeholder 4">
            <a:extLst>
              <a:ext uri="{FF2B5EF4-FFF2-40B4-BE49-F238E27FC236}">
                <a16:creationId xmlns:a16="http://schemas.microsoft.com/office/drawing/2014/main" id="{156FD21C-AF9F-7B42-BF06-2A2A7694923F}"/>
              </a:ext>
            </a:extLst>
          </p:cNvPr>
          <p:cNvSpPr>
            <a:spLocks noGrp="1"/>
          </p:cNvSpPr>
          <p:nvPr>
            <p:ph type="ftr" sz="quarter" idx="11"/>
          </p:nvPr>
        </p:nvSpPr>
        <p:spPr/>
        <p:txBody>
          <a:bodyPr/>
          <a:lstStyle/>
          <a:p>
            <a:r>
              <a:rPr lang="en-US"/>
              <a:t>WWW.FAA.GOV/UAS</a:t>
            </a:r>
            <a:endParaRPr lang="en-US" dirty="0"/>
          </a:p>
        </p:txBody>
      </p:sp>
      <p:sp>
        <p:nvSpPr>
          <p:cNvPr id="6" name="Slide Number Placeholder 5">
            <a:extLst>
              <a:ext uri="{FF2B5EF4-FFF2-40B4-BE49-F238E27FC236}">
                <a16:creationId xmlns:a16="http://schemas.microsoft.com/office/drawing/2014/main" id="{F8585B74-891C-3748-BADB-BF2E164B9B04}"/>
              </a:ext>
            </a:extLst>
          </p:cNvPr>
          <p:cNvSpPr>
            <a:spLocks noGrp="1"/>
          </p:cNvSpPr>
          <p:nvPr>
            <p:ph type="sldNum" sz="quarter" idx="12"/>
          </p:nvPr>
        </p:nvSpPr>
        <p:spPr/>
        <p:txBody>
          <a:bodyPr/>
          <a:lstStyle/>
          <a:p>
            <a:fld id="{D09944C9-9ED5-FE44-93FD-3A47AE452F57}" type="slidenum">
              <a:rPr lang="en-US" smtClean="0"/>
              <a:pPr/>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22" y="2242868"/>
            <a:ext cx="6452078" cy="3629294"/>
          </a:xfrm>
          <a:prstGeom prst="rect">
            <a:avLst/>
          </a:prstGeom>
        </p:spPr>
      </p:pic>
    </p:spTree>
    <p:extLst>
      <p:ext uri="{BB962C8B-B14F-4D97-AF65-F5344CB8AC3E}">
        <p14:creationId xmlns:p14="http://schemas.microsoft.com/office/powerpoint/2010/main" val="39946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C9709-8EE2-534C-B765-B9532E299A6B}" type="datetime1">
              <a:rPr lang="en-US" smtClean="0"/>
              <a:t>10/9/2019</a:t>
            </a:fld>
            <a:endParaRPr lang="en-US"/>
          </a:p>
        </p:txBody>
      </p:sp>
      <p:sp>
        <p:nvSpPr>
          <p:cNvPr id="6" name="Slide Number Placeholder 5"/>
          <p:cNvSpPr>
            <a:spLocks noGrp="1"/>
          </p:cNvSpPr>
          <p:nvPr>
            <p:ph type="sldNum" sz="quarter" idx="12"/>
          </p:nvPr>
        </p:nvSpPr>
        <p:spPr/>
        <p:txBody>
          <a:bodyPr/>
          <a:lstStyle/>
          <a:p>
            <a:fld id="{D09944C9-9ED5-FE44-93FD-3A47AE452F57}" type="slidenum">
              <a:rPr lang="en-US" smtClean="0"/>
              <a:pPr/>
              <a:t>8</a:t>
            </a:fld>
            <a:endParaRPr lang="en-US"/>
          </a:p>
        </p:txBody>
      </p:sp>
      <p:pic>
        <p:nvPicPr>
          <p:cNvPr id="7" name="Picture 6"/>
          <p:cNvPicPr>
            <a:picLocks noChangeAspect="1"/>
          </p:cNvPicPr>
          <p:nvPr/>
        </p:nvPicPr>
        <p:blipFill>
          <a:blip r:embed="rId3"/>
          <a:stretch>
            <a:fillRect/>
          </a:stretch>
        </p:blipFill>
        <p:spPr>
          <a:xfrm>
            <a:off x="2893672" y="98414"/>
            <a:ext cx="6433650" cy="5927188"/>
          </a:xfrm>
          <a:prstGeom prst="rect">
            <a:avLst/>
          </a:prstGeom>
        </p:spPr>
      </p:pic>
    </p:spTree>
    <p:extLst>
      <p:ext uri="{BB962C8B-B14F-4D97-AF65-F5344CB8AC3E}">
        <p14:creationId xmlns:p14="http://schemas.microsoft.com/office/powerpoint/2010/main" val="2591591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809DA-F1CD-1B48-82F7-A4316198EBEB}" type="datetime1">
              <a:rPr lang="en-US" smtClean="0"/>
              <a:t>10/9/2019</a:t>
            </a:fld>
            <a:endParaRPr lang="en-US"/>
          </a:p>
        </p:txBody>
      </p:sp>
      <p:sp>
        <p:nvSpPr>
          <p:cNvPr id="4" name="Slide Number Placeholder 3"/>
          <p:cNvSpPr>
            <a:spLocks noGrp="1"/>
          </p:cNvSpPr>
          <p:nvPr>
            <p:ph type="sldNum" sz="quarter" idx="12"/>
          </p:nvPr>
        </p:nvSpPr>
        <p:spPr/>
        <p:txBody>
          <a:bodyPr/>
          <a:lstStyle/>
          <a:p>
            <a:fld id="{D09944C9-9ED5-FE44-93FD-3A47AE452F57}" type="slidenum">
              <a:rPr lang="en-US" smtClean="0"/>
              <a:t>9</a:t>
            </a:fld>
            <a:endParaRPr lang="en-US"/>
          </a:p>
        </p:txBody>
      </p:sp>
      <p:pic>
        <p:nvPicPr>
          <p:cNvPr id="5" name="Picture 4"/>
          <p:cNvPicPr>
            <a:picLocks noChangeAspect="1"/>
          </p:cNvPicPr>
          <p:nvPr/>
        </p:nvPicPr>
        <p:blipFill>
          <a:blip r:embed="rId3"/>
          <a:stretch>
            <a:fillRect/>
          </a:stretch>
        </p:blipFill>
        <p:spPr>
          <a:xfrm>
            <a:off x="2604304" y="299331"/>
            <a:ext cx="7030656" cy="5811317"/>
          </a:xfrm>
          <a:prstGeom prst="rect">
            <a:avLst/>
          </a:prstGeom>
        </p:spPr>
      </p:pic>
    </p:spTree>
    <p:extLst>
      <p:ext uri="{BB962C8B-B14F-4D97-AF65-F5344CB8AC3E}">
        <p14:creationId xmlns:p14="http://schemas.microsoft.com/office/powerpoint/2010/main" val="195016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28a51a3-9dcf-4c6f-9a55-61372affcb0a">RTM6TA4XVDRF-1327110355-277</_dlc_DocId>
    <_dlc_DocIdUrl xmlns="428a51a3-9dcf-4c6f-9a55-61372affcb0a">
      <Url>https://avssp.faa.gov/avs/afs800/connectU/_layouts/15/DocIdRedir.aspx?ID=RTM6TA4XVDRF-1327110355-277</Url>
      <Description>RTM6TA4XVDRF-1327110355-277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D5A59089628444A97FDB19719C7662" ma:contentTypeVersion="0" ma:contentTypeDescription="Create a new document." ma:contentTypeScope="" ma:versionID="be0fabe0ae6f2185d64de918285cfad9">
  <xsd:schema xmlns:xsd="http://www.w3.org/2001/XMLSchema" xmlns:xs="http://www.w3.org/2001/XMLSchema" xmlns:p="http://schemas.microsoft.com/office/2006/metadata/properties" xmlns:ns2="428a51a3-9dcf-4c6f-9a55-61372affcb0a" targetNamespace="http://schemas.microsoft.com/office/2006/metadata/properties" ma:root="true" ma:fieldsID="ec745d5683c10368a045a9a82c77002a" ns2:_="">
    <xsd:import namespace="428a51a3-9dcf-4c6f-9a55-61372affcb0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a51a3-9dcf-4c6f-9a55-61372affcb0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4E3CCDC-F060-44D5-AFA7-5ABC30A9EC70}">
  <ds:schemaRefs>
    <ds:schemaRef ds:uri="http://schemas.microsoft.com/sharepoint/v3/contenttype/forms"/>
  </ds:schemaRefs>
</ds:datastoreItem>
</file>

<file path=customXml/itemProps2.xml><?xml version="1.0" encoding="utf-8"?>
<ds:datastoreItem xmlns:ds="http://schemas.openxmlformats.org/officeDocument/2006/customXml" ds:itemID="{45171967-D3E9-40E4-B6C9-C29754EBEEC8}">
  <ds:schemaRefs>
    <ds:schemaRef ds:uri="http://schemas.openxmlformats.org/package/2006/metadata/core-properties"/>
    <ds:schemaRef ds:uri="http://purl.org/dc/elements/1.1/"/>
    <ds:schemaRef ds:uri="http://schemas.microsoft.com/office/infopath/2007/PartnerControls"/>
    <ds:schemaRef ds:uri="428a51a3-9dcf-4c6f-9a55-61372affcb0a"/>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BC53EAD-A5CC-4197-A79A-440F44726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a51a3-9dcf-4c6f-9a55-61372affc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0D1317-8D70-4998-9998-9A8285E6F08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4641</TotalTime>
  <Words>1323</Words>
  <Application>Microsoft Office PowerPoint</Application>
  <PresentationFormat>Widescreen</PresentationFormat>
  <Paragraphs>152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Flying During Emergencies</vt:lpstr>
      <vt:lpstr>Topics</vt:lpstr>
      <vt:lpstr>Special Process for Emergency Operations </vt:lpstr>
      <vt:lpstr>Special Process for Emergency Operations </vt:lpstr>
      <vt:lpstr>Who Does the Process Help?</vt:lpstr>
      <vt:lpstr>Who Is Eligible to Apply?</vt:lpstr>
      <vt:lpstr>Examples of Emergencies</vt:lpstr>
      <vt:lpstr>PowerPoint Presentation</vt:lpstr>
      <vt:lpstr>PowerPoint Presentation</vt:lpstr>
      <vt:lpstr>Submit Application</vt:lpstr>
      <vt:lpstr>Tips from the Experts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Ferrell</dc:creator>
  <cp:lastModifiedBy>Morris, Kevin (FAA)</cp:lastModifiedBy>
  <cp:revision>282</cp:revision>
  <dcterms:created xsi:type="dcterms:W3CDTF">2017-10-11T18:03:22Z</dcterms:created>
  <dcterms:modified xsi:type="dcterms:W3CDTF">2019-10-09T15:06:02Z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0x0101001BD5A59089628444A97FDB19719C7662</vt:lpwstr>
  </property>
  <property fmtid="{D5CDD505-2E9C-101B-9397-08002B2CF9AE}" pid="3" name="_dlc_DocIdItemGuid">
    <vt:lpwstr>c73e2012-858f-40cd-825e-eae12721d77e</vt:lpwstr>
  </property>
</Properties>
</file>